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nd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nd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liamzebedee.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ek.com" TargetMode="External"/></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github.com/ralph/main-repo/README.md" TargetMode="External"/><Relationship Id="rId3" Type="http://schemas.openxmlformats.org/officeDocument/2006/relationships/hyperlink" Target="http://stevejobs.com/the-art-of-presenting" TargetMode="External"/><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Liam Zebedee - @liamzebedee - liamzebedee.co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Liam Zebedee - @liamzebedee - </a:t>
            </a:r>
            <a:r>
              <a:rPr u="sng">
                <a:hlinkClick r:id="rId2" invalidUrl="" action="" tgtFrame="" tooltip="" history="1" highlightClick="0" endSnd="0"/>
              </a:rPr>
              <a:t>liamzebedee.com</a:t>
            </a:r>
            <a:r>
              <a:t> </a:t>
            </a:r>
          </a:p>
        </p:txBody>
      </p:sp>
      <p:sp>
        <p:nvSpPr>
          <p:cNvPr id="172" name="JAN’26 - Ralph loops and AGI"/>
          <p:cNvSpPr txBox="1"/>
          <p:nvPr>
            <p:ph type="ctrTitle"/>
          </p:nvPr>
        </p:nvSpPr>
        <p:spPr>
          <a:prstGeom prst="rect">
            <a:avLst/>
          </a:prstGeom>
        </p:spPr>
        <p:txBody>
          <a:bodyPr/>
          <a:lstStyle/>
          <a:p>
            <a:pPr/>
            <a:r>
              <a:t>JAN’26 - Ralph loops and AGI</a:t>
            </a:r>
          </a:p>
        </p:txBody>
      </p:sp>
      <p:sp>
        <p:nvSpPr>
          <p:cNvPr id="173" name="State of the art in AI SWE, and what is to come."/>
          <p:cNvSpPr txBox="1"/>
          <p:nvPr>
            <p:ph type="subTitle" sz="quarter" idx="1"/>
          </p:nvPr>
        </p:nvSpPr>
        <p:spPr>
          <a:prstGeom prst="rect">
            <a:avLst/>
          </a:prstGeom>
        </p:spPr>
        <p:txBody>
          <a:bodyPr/>
          <a:lstStyle/>
          <a:p>
            <a:pPr/>
            <a:r>
              <a:t>State of the art in AI SWE, and what is to come.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Ralph Loop - plan.md"/>
          <p:cNvSpPr txBox="1"/>
          <p:nvPr>
            <p:ph type="title"/>
          </p:nvPr>
        </p:nvSpPr>
        <p:spPr>
          <a:prstGeom prst="rect">
            <a:avLst/>
          </a:prstGeom>
        </p:spPr>
        <p:txBody>
          <a:bodyPr/>
          <a:lstStyle/>
          <a:p>
            <a:pPr/>
            <a:r>
              <a:t>Ralph Loop - </a:t>
            </a:r>
            <a:r>
              <a:rPr>
                <a:solidFill>
                  <a:srgbClr val="941100"/>
                </a:solidFill>
              </a:rPr>
              <a:t>plan.md</a:t>
            </a:r>
          </a:p>
        </p:txBody>
      </p:sp>
      <p:sp>
        <p:nvSpPr>
          <p:cNvPr id="212" name="@PROMPT_plan.md…"/>
          <p:cNvSpPr txBox="1"/>
          <p:nvPr>
            <p:ph type="body" idx="1"/>
          </p:nvPr>
        </p:nvSpPr>
        <p:spPr>
          <a:xfrm>
            <a:off x="1206500" y="5378159"/>
            <a:ext cx="21971000" cy="9285064"/>
          </a:xfrm>
          <a:prstGeom prst="rect">
            <a:avLst/>
          </a:prstGeom>
        </p:spPr>
        <p:txBody>
          <a:bodyPr/>
          <a:lstStyle/>
          <a:p>
            <a:pPr marL="0" indent="0">
              <a:buSzTx/>
              <a:buNone/>
            </a:pPr>
            <a:r>
              <a:t>         @PROMPT_plan.md</a:t>
            </a:r>
          </a:p>
          <a:p>
            <a:pPr marL="0" indent="0">
              <a:buSzTx/>
              <a:buNone/>
            </a:pPr>
          </a:p>
          <a:p>
            <a:pPr marL="0" indent="0">
              <a:buSzTx/>
              <a:buNone/>
            </a:pPr>
            <a:r>
              <a:t>        Thinking…</a:t>
            </a:r>
          </a:p>
          <a:p>
            <a:pPr marL="0" indent="0">
              <a:buSzTx/>
              <a:buNone/>
            </a:pPr>
            <a:r>
              <a:t>        &gt; wrote plan.md</a:t>
            </a:r>
          </a:p>
        </p:txBody>
      </p:sp>
      <p:pic>
        <p:nvPicPr>
          <p:cNvPr id="213"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pic>
        <p:nvPicPr>
          <p:cNvPr id="214" name="pasted-movie.png" descr="pasted-movie.png"/>
          <p:cNvPicPr>
            <a:picLocks noChangeAspect="1"/>
          </p:cNvPicPr>
          <p:nvPr/>
        </p:nvPicPr>
        <p:blipFill>
          <a:blip r:embed="rId3">
            <a:extLst/>
          </a:blip>
          <a:stretch>
            <a:fillRect/>
          </a:stretch>
        </p:blipFill>
        <p:spPr>
          <a:xfrm>
            <a:off x="1325160" y="7857105"/>
            <a:ext cx="1050938" cy="1046268"/>
          </a:xfrm>
          <a:prstGeom prst="rect">
            <a:avLst/>
          </a:prstGeom>
          <a:ln w="12700">
            <a:miter lim="400000"/>
          </a:ln>
        </p:spPr>
      </p:pic>
      <p:pic>
        <p:nvPicPr>
          <p:cNvPr id="215" name="pasted-movie.png" descr="pasted-movie.png"/>
          <p:cNvPicPr>
            <a:picLocks noChangeAspect="1"/>
          </p:cNvPicPr>
          <p:nvPr/>
        </p:nvPicPr>
        <p:blipFill>
          <a:blip r:embed="rId4">
            <a:extLst/>
          </a:blip>
          <a:stretch>
            <a:fillRect/>
          </a:stretch>
        </p:blipFill>
        <p:spPr>
          <a:xfrm>
            <a:off x="1377568" y="5297850"/>
            <a:ext cx="946122" cy="946122"/>
          </a:xfrm>
          <a:prstGeom prst="rect">
            <a:avLst/>
          </a:prstGeom>
          <a:ln w="12700">
            <a:miter lim="400000"/>
          </a:ln>
        </p:spPr>
      </p:pic>
      <p:sp>
        <p:nvSpPr>
          <p:cNvPr id="216" name="$ claude"/>
          <p:cNvSpPr txBox="1"/>
          <p:nvPr/>
        </p:nvSpPr>
        <p:spPr>
          <a:xfrm>
            <a:off x="1214359" y="3422077"/>
            <a:ext cx="244053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claude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alph Loop - plan.md"/>
          <p:cNvSpPr txBox="1"/>
          <p:nvPr>
            <p:ph type="title"/>
          </p:nvPr>
        </p:nvSpPr>
        <p:spPr>
          <a:prstGeom prst="rect">
            <a:avLst/>
          </a:prstGeom>
        </p:spPr>
        <p:txBody>
          <a:bodyPr/>
          <a:lstStyle/>
          <a:p>
            <a:pPr/>
            <a:r>
              <a:t>Ralph Loop - </a:t>
            </a:r>
            <a:r>
              <a:rPr>
                <a:solidFill>
                  <a:srgbClr val="941100"/>
                </a:solidFill>
              </a:rPr>
              <a:t>plan.md</a:t>
            </a:r>
          </a:p>
        </p:txBody>
      </p:sp>
      <p:sp>
        <p:nvSpPr>
          <p:cNvPr id="219" name="## Stage 1: Ideation…"/>
          <p:cNvSpPr txBox="1"/>
          <p:nvPr>
            <p:ph type="body" idx="1"/>
          </p:nvPr>
        </p:nvSpPr>
        <p:spPr>
          <a:xfrm>
            <a:off x="1206500" y="3219452"/>
            <a:ext cx="21971000" cy="9285064"/>
          </a:xfrm>
          <a:prstGeom prst="rect">
            <a:avLst/>
          </a:prstGeom>
          <a:ln w="63500">
            <a:solidFill>
              <a:srgbClr val="000000"/>
            </a:solidFill>
          </a:ln>
        </p:spPr>
        <p:txBody>
          <a:bodyPr/>
          <a:lstStyle/>
          <a:p>
            <a:pPr marL="0" indent="0" defTabSz="1828754">
              <a:spcBef>
                <a:spcPts val="3300"/>
              </a:spcBef>
              <a:buSzTx/>
              <a:buNone/>
              <a:defRPr sz="3600"/>
            </a:pPr>
            <a:r>
              <a:t>## Stage 1: Ideation</a:t>
            </a:r>
          </a:p>
          <a:p>
            <a:pPr marL="0" indent="0" defTabSz="1828754">
              <a:spcBef>
                <a:spcPts val="3300"/>
              </a:spcBef>
              <a:buSzTx/>
              <a:buNone/>
              <a:defRPr sz="3600"/>
            </a:pPr>
            <a:r>
              <a:t>[ ] Take 12 dexies</a:t>
            </a:r>
            <a:br/>
            <a:r>
              <a:t>[ ] Turn on video recorder, start drooling as I recount AI tactics for B2B SaaS</a:t>
            </a:r>
            <a:br/>
            <a:r>
              <a:t>[ ] Transcribe notes into bullet points</a:t>
            </a:r>
            <a:br/>
            <a:r>
              <a:t>[ ] Synthesise slide deck structure from bullets</a:t>
            </a:r>
          </a:p>
          <a:p>
            <a:pPr marL="0" indent="0" defTabSz="1828754">
              <a:spcBef>
                <a:spcPts val="3300"/>
              </a:spcBef>
              <a:buSzTx/>
              <a:buNone/>
              <a:defRPr sz="3600"/>
            </a:pPr>
            <a:r>
              <a:t>## Stage 2: Slides</a:t>
            </a:r>
          </a:p>
          <a:p>
            <a:pPr marL="0" indent="0" defTabSz="1828754">
              <a:spcBef>
                <a:spcPts val="3300"/>
              </a:spcBef>
              <a:buSzTx/>
              <a:buNone/>
              <a:defRPr sz="3600"/>
            </a:pPr>
            <a:r>
              <a:t>[ ] Create each slide</a:t>
            </a:r>
            <a:br/>
            <a:r>
              <a:t>[ ] Add graphics</a:t>
            </a:r>
            <a:br/>
            <a:r>
              <a:t>[ ] Add colour to help visuals</a:t>
            </a:r>
            <a:br/>
            <a:r>
              <a:t>[ ] Edit and review</a:t>
            </a:r>
          </a:p>
          <a:p>
            <a:pPr marL="0" indent="0" defTabSz="1828754">
              <a:spcBef>
                <a:spcPts val="3300"/>
              </a:spcBef>
              <a:buSzTx/>
              <a:buNone/>
              <a:defRPr sz="3600"/>
            </a:pPr>
            <a:r>
              <a:t>## Stage 3: Presentation</a:t>
            </a:r>
          </a:p>
          <a:p>
            <a:pPr marL="0" indent="0" defTabSz="1828754">
              <a:spcBef>
                <a:spcPts val="3300"/>
              </a:spcBef>
              <a:buSzTx/>
              <a:buNone/>
              <a:defRPr sz="3600"/>
            </a:pPr>
            <a:r>
              <a:t>[ ] Sleep well</a:t>
            </a:r>
            <a:br/>
            <a:r>
              <a:t>[ ] Get a beer</a:t>
            </a:r>
            <a:br/>
            <a:r>
              <a:t>[ ] Present</a:t>
            </a:r>
          </a:p>
        </p:txBody>
      </p:sp>
      <p:pic>
        <p:nvPicPr>
          <p:cNvPr id="220"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Ralph Loop - plan.md"/>
          <p:cNvSpPr txBox="1"/>
          <p:nvPr>
            <p:ph type="title"/>
          </p:nvPr>
        </p:nvSpPr>
        <p:spPr>
          <a:prstGeom prst="rect">
            <a:avLst/>
          </a:prstGeom>
        </p:spPr>
        <p:txBody>
          <a:bodyPr/>
          <a:lstStyle/>
          <a:p>
            <a:pPr/>
            <a:r>
              <a:t>Ralph Loop - </a:t>
            </a:r>
            <a:r>
              <a:rPr>
                <a:solidFill>
                  <a:srgbClr val="941100"/>
                </a:solidFill>
              </a:rPr>
              <a:t>plan.md</a:t>
            </a:r>
          </a:p>
        </p:txBody>
      </p:sp>
      <p:pic>
        <p:nvPicPr>
          <p:cNvPr id="223"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
        <p:nvSpPr>
          <p:cNvPr id="224" name="$ ./ralph/loop.sh"/>
          <p:cNvSpPr txBox="1"/>
          <p:nvPr/>
        </p:nvSpPr>
        <p:spPr>
          <a:xfrm>
            <a:off x="1214359" y="3422077"/>
            <a:ext cx="457413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./ralph/loop.sh</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alph Loop - plan.md"/>
          <p:cNvSpPr txBox="1"/>
          <p:nvPr>
            <p:ph type="title"/>
          </p:nvPr>
        </p:nvSpPr>
        <p:spPr>
          <a:prstGeom prst="rect">
            <a:avLst/>
          </a:prstGeom>
        </p:spPr>
        <p:txBody>
          <a:bodyPr/>
          <a:lstStyle/>
          <a:p>
            <a:pPr/>
            <a:r>
              <a:t>Ralph Loop - </a:t>
            </a:r>
            <a:r>
              <a:rPr>
                <a:solidFill>
                  <a:srgbClr val="941100"/>
                </a:solidFill>
              </a:rPr>
              <a:t>plan.md</a:t>
            </a:r>
          </a:p>
        </p:txBody>
      </p:sp>
      <p:pic>
        <p:nvPicPr>
          <p:cNvPr id="227"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
        <p:nvSpPr>
          <p:cNvPr id="228" name="$ ./ralph/loop.sh…"/>
          <p:cNvSpPr txBox="1"/>
          <p:nvPr/>
        </p:nvSpPr>
        <p:spPr>
          <a:xfrm>
            <a:off x="1214359" y="3815080"/>
            <a:ext cx="4574135" cy="64422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./ralph/loop.sh</a:t>
            </a:r>
          </a:p>
          <a:p>
            <a:pPr/>
            <a:r>
              <a:t>&gt; Iteration 1</a:t>
            </a:r>
            <a:br/>
            <a:r>
              <a:t>&gt; Done</a:t>
            </a:r>
          </a:p>
          <a:p>
            <a:pPr>
              <a:defRPr>
                <a:solidFill>
                  <a:srgbClr val="FFFFFF"/>
                </a:solidFill>
              </a:defRPr>
            </a:pPr>
            <a:r>
              <a:t>&gt; Iteration 2</a:t>
            </a:r>
            <a:br/>
            <a:r>
              <a:t>&gt; Done</a:t>
            </a:r>
          </a:p>
          <a:p>
            <a:pPr>
              <a:defRPr>
                <a:solidFill>
                  <a:srgbClr val="FFFFFF"/>
                </a:solidFill>
              </a:defRPr>
            </a:pPr>
            <a:r>
              <a:t>&gt; Iteration 3</a:t>
            </a:r>
            <a:br/>
            <a:r>
              <a:t>&gt; Done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Ralph Loop - plan.md"/>
          <p:cNvSpPr txBox="1"/>
          <p:nvPr>
            <p:ph type="title"/>
          </p:nvPr>
        </p:nvSpPr>
        <p:spPr>
          <a:prstGeom prst="rect">
            <a:avLst/>
          </a:prstGeom>
        </p:spPr>
        <p:txBody>
          <a:bodyPr/>
          <a:lstStyle/>
          <a:p>
            <a:pPr/>
            <a:r>
              <a:t>Ralph Loop - </a:t>
            </a:r>
            <a:r>
              <a:rPr>
                <a:solidFill>
                  <a:srgbClr val="941100"/>
                </a:solidFill>
              </a:rPr>
              <a:t>plan.md</a:t>
            </a:r>
          </a:p>
        </p:txBody>
      </p:sp>
      <p:sp>
        <p:nvSpPr>
          <p:cNvPr id="231" name="## Stage 1: Ideation…"/>
          <p:cNvSpPr txBox="1"/>
          <p:nvPr>
            <p:ph type="body" idx="1"/>
          </p:nvPr>
        </p:nvSpPr>
        <p:spPr>
          <a:xfrm>
            <a:off x="1206500" y="3219452"/>
            <a:ext cx="21971000" cy="9285064"/>
          </a:xfrm>
          <a:prstGeom prst="rect">
            <a:avLst/>
          </a:prstGeom>
          <a:ln w="63500">
            <a:solidFill>
              <a:srgbClr val="000000"/>
            </a:solidFill>
          </a:ln>
        </p:spPr>
        <p:txBody>
          <a:bodyPr/>
          <a:lstStyle/>
          <a:p>
            <a:pPr marL="0" indent="0" defTabSz="1828754">
              <a:spcBef>
                <a:spcPts val="3300"/>
              </a:spcBef>
              <a:buSzTx/>
              <a:buNone/>
              <a:defRPr sz="3600"/>
            </a:pPr>
            <a:r>
              <a:t>## Stage 1: Ideation</a:t>
            </a:r>
          </a:p>
          <a:p>
            <a:pPr marL="0" indent="0" defTabSz="1828754">
              <a:spcBef>
                <a:spcPts val="3300"/>
              </a:spcBef>
              <a:buSzTx/>
              <a:buNone/>
              <a:defRPr sz="3600"/>
            </a:pPr>
            <a:r>
              <a:t>[x] Take 12 dexies</a:t>
            </a:r>
            <a:br/>
            <a:r>
              <a:t>[x] Turn on video recorder, start drooling as I recount AI tactics for B2B SaaS</a:t>
            </a:r>
            <a:br/>
            <a:r>
              <a:t>[x] Transcribe notes into bullet points</a:t>
            </a:r>
            <a:br/>
            <a:r>
              <a:t>[x] Synthesise slide deck structure from bullets</a:t>
            </a:r>
          </a:p>
          <a:p>
            <a:pPr marL="0" indent="0" defTabSz="1828754">
              <a:spcBef>
                <a:spcPts val="3300"/>
              </a:spcBef>
              <a:buSzTx/>
              <a:buNone/>
              <a:defRPr sz="3600"/>
            </a:pPr>
            <a:r>
              <a:t>## Stage 2: Slides</a:t>
            </a:r>
          </a:p>
          <a:p>
            <a:pPr marL="0" indent="0" defTabSz="1828754">
              <a:spcBef>
                <a:spcPts val="3300"/>
              </a:spcBef>
              <a:buSzTx/>
              <a:buNone/>
              <a:defRPr sz="3600"/>
            </a:pPr>
            <a:r>
              <a:t>[ ] Create each slide</a:t>
            </a:r>
            <a:br/>
            <a:r>
              <a:t>[ ] Add graphics</a:t>
            </a:r>
            <a:br/>
            <a:r>
              <a:t>[ ] Add colour to help visuals</a:t>
            </a:r>
            <a:br/>
            <a:r>
              <a:t>[ ] Edit and review</a:t>
            </a:r>
          </a:p>
          <a:p>
            <a:pPr marL="0" indent="0" defTabSz="1828754">
              <a:spcBef>
                <a:spcPts val="3300"/>
              </a:spcBef>
              <a:buSzTx/>
              <a:buNone/>
              <a:defRPr sz="3600"/>
            </a:pPr>
            <a:r>
              <a:t>## Stage 3: Presentation</a:t>
            </a:r>
          </a:p>
          <a:p>
            <a:pPr marL="0" indent="0" defTabSz="1828754">
              <a:spcBef>
                <a:spcPts val="3300"/>
              </a:spcBef>
              <a:buSzTx/>
              <a:buNone/>
              <a:defRPr sz="3600"/>
            </a:pPr>
            <a:r>
              <a:t>[ ] Sleep well</a:t>
            </a:r>
            <a:br/>
            <a:r>
              <a:t>[ ] Get a beer</a:t>
            </a:r>
            <a:br/>
            <a:r>
              <a:t>[ ] Present</a:t>
            </a:r>
          </a:p>
        </p:txBody>
      </p:sp>
      <p:pic>
        <p:nvPicPr>
          <p:cNvPr id="232"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alph Loop - plan.md"/>
          <p:cNvSpPr txBox="1"/>
          <p:nvPr>
            <p:ph type="title"/>
          </p:nvPr>
        </p:nvSpPr>
        <p:spPr>
          <a:prstGeom prst="rect">
            <a:avLst/>
          </a:prstGeom>
        </p:spPr>
        <p:txBody>
          <a:bodyPr/>
          <a:lstStyle/>
          <a:p>
            <a:pPr/>
            <a:r>
              <a:t>Ralph Loop - </a:t>
            </a:r>
            <a:r>
              <a:rPr>
                <a:solidFill>
                  <a:srgbClr val="941100"/>
                </a:solidFill>
              </a:rPr>
              <a:t>plan.md</a:t>
            </a:r>
          </a:p>
        </p:txBody>
      </p:sp>
      <p:pic>
        <p:nvPicPr>
          <p:cNvPr id="235"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
        <p:nvSpPr>
          <p:cNvPr id="236" name="$ ./ralph/loop.sh…"/>
          <p:cNvSpPr txBox="1"/>
          <p:nvPr/>
        </p:nvSpPr>
        <p:spPr>
          <a:xfrm>
            <a:off x="1214359" y="3815080"/>
            <a:ext cx="4574135" cy="64422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./ralph/loop.sh</a:t>
            </a:r>
          </a:p>
          <a:p>
            <a:pPr/>
            <a:r>
              <a:t>&gt; Iteration 1</a:t>
            </a:r>
            <a:br/>
            <a:r>
              <a:t>&gt; Done</a:t>
            </a:r>
          </a:p>
          <a:p>
            <a:pPr/>
            <a:r>
              <a:t>&gt; Iteration 2</a:t>
            </a:r>
            <a:br/>
            <a:r>
              <a:t>&gt; Done</a:t>
            </a:r>
          </a:p>
          <a:p>
            <a:pPr>
              <a:defRPr>
                <a:solidFill>
                  <a:srgbClr val="FFFFFF"/>
                </a:solidFill>
              </a:defRPr>
            </a:pPr>
            <a:r>
              <a:t>&gt; Iteration 3</a:t>
            </a:r>
            <a:br/>
            <a:r>
              <a:t>&gt; Done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alph Loop - plan.md"/>
          <p:cNvSpPr txBox="1"/>
          <p:nvPr>
            <p:ph type="title"/>
          </p:nvPr>
        </p:nvSpPr>
        <p:spPr>
          <a:prstGeom prst="rect">
            <a:avLst/>
          </a:prstGeom>
        </p:spPr>
        <p:txBody>
          <a:bodyPr/>
          <a:lstStyle/>
          <a:p>
            <a:pPr/>
            <a:r>
              <a:t>Ralph Loop - </a:t>
            </a:r>
            <a:r>
              <a:rPr>
                <a:solidFill>
                  <a:srgbClr val="941100"/>
                </a:solidFill>
              </a:rPr>
              <a:t>plan.md</a:t>
            </a:r>
          </a:p>
        </p:txBody>
      </p:sp>
      <p:sp>
        <p:nvSpPr>
          <p:cNvPr id="239" name="## Stage 1: Ideation…"/>
          <p:cNvSpPr txBox="1"/>
          <p:nvPr>
            <p:ph type="body" idx="1"/>
          </p:nvPr>
        </p:nvSpPr>
        <p:spPr>
          <a:xfrm>
            <a:off x="1206500" y="3219452"/>
            <a:ext cx="21971000" cy="9285064"/>
          </a:xfrm>
          <a:prstGeom prst="rect">
            <a:avLst/>
          </a:prstGeom>
          <a:ln w="63500">
            <a:solidFill>
              <a:srgbClr val="000000"/>
            </a:solidFill>
          </a:ln>
        </p:spPr>
        <p:txBody>
          <a:bodyPr/>
          <a:lstStyle/>
          <a:p>
            <a:pPr marL="0" indent="0" defTabSz="1828754">
              <a:spcBef>
                <a:spcPts val="3300"/>
              </a:spcBef>
              <a:buSzTx/>
              <a:buNone/>
              <a:defRPr sz="3600"/>
            </a:pPr>
            <a:r>
              <a:t>## Stage 1: Ideation</a:t>
            </a:r>
          </a:p>
          <a:p>
            <a:pPr marL="0" indent="0" defTabSz="1828754">
              <a:spcBef>
                <a:spcPts val="3300"/>
              </a:spcBef>
              <a:buSzTx/>
              <a:buNone/>
              <a:defRPr sz="3600"/>
            </a:pPr>
            <a:r>
              <a:t>[x] Take 12 dexies</a:t>
            </a:r>
            <a:br/>
            <a:r>
              <a:t>[x] Turn on video recorder, start drooling as I recount AI tactics for B2B SaaS</a:t>
            </a:r>
            <a:br/>
            <a:r>
              <a:t>[x] Transcribe notes into bullet points</a:t>
            </a:r>
            <a:br/>
            <a:r>
              <a:t>[x] Synthesise slide deck structure from bullets</a:t>
            </a:r>
          </a:p>
          <a:p>
            <a:pPr marL="0" indent="0" defTabSz="1828754">
              <a:spcBef>
                <a:spcPts val="3300"/>
              </a:spcBef>
              <a:buSzTx/>
              <a:buNone/>
              <a:defRPr sz="3600"/>
            </a:pPr>
            <a:r>
              <a:t>## Stage 2: Slides</a:t>
            </a:r>
          </a:p>
          <a:p>
            <a:pPr marL="0" indent="0" defTabSz="1828754">
              <a:spcBef>
                <a:spcPts val="3300"/>
              </a:spcBef>
              <a:buSzTx/>
              <a:buNone/>
              <a:defRPr sz="3600"/>
            </a:pPr>
            <a:r>
              <a:t>[x] Create each slide</a:t>
            </a:r>
            <a:br/>
            <a:r>
              <a:t>[x] Add graphics</a:t>
            </a:r>
            <a:br/>
            <a:r>
              <a:t>[x] Add colour to help visuals</a:t>
            </a:r>
            <a:br/>
            <a:r>
              <a:t>[x] Edit and review</a:t>
            </a:r>
          </a:p>
          <a:p>
            <a:pPr marL="0" indent="0" defTabSz="1828754">
              <a:spcBef>
                <a:spcPts val="3300"/>
              </a:spcBef>
              <a:buSzTx/>
              <a:buNone/>
              <a:defRPr sz="3600"/>
            </a:pPr>
            <a:r>
              <a:t>## Stage 3: Presentation</a:t>
            </a:r>
          </a:p>
          <a:p>
            <a:pPr marL="0" indent="0" defTabSz="1828754">
              <a:spcBef>
                <a:spcPts val="3300"/>
              </a:spcBef>
              <a:buSzTx/>
              <a:buNone/>
              <a:defRPr sz="3600"/>
            </a:pPr>
            <a:r>
              <a:t>[ ] Sleep well</a:t>
            </a:r>
            <a:br/>
            <a:r>
              <a:t>[ ] Get a beer</a:t>
            </a:r>
            <a:br/>
            <a:r>
              <a:t>[ ] Present</a:t>
            </a:r>
          </a:p>
        </p:txBody>
      </p:sp>
      <p:pic>
        <p:nvPicPr>
          <p:cNvPr id="240"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Ralph Loop - plan.md"/>
          <p:cNvSpPr txBox="1"/>
          <p:nvPr>
            <p:ph type="title"/>
          </p:nvPr>
        </p:nvSpPr>
        <p:spPr>
          <a:prstGeom prst="rect">
            <a:avLst/>
          </a:prstGeom>
        </p:spPr>
        <p:txBody>
          <a:bodyPr/>
          <a:lstStyle/>
          <a:p>
            <a:pPr/>
            <a:r>
              <a:t>Ralph Loop - </a:t>
            </a:r>
            <a:r>
              <a:rPr>
                <a:solidFill>
                  <a:srgbClr val="941100"/>
                </a:solidFill>
              </a:rPr>
              <a:t>plan.md</a:t>
            </a:r>
          </a:p>
        </p:txBody>
      </p:sp>
      <p:pic>
        <p:nvPicPr>
          <p:cNvPr id="243"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
        <p:nvSpPr>
          <p:cNvPr id="244" name="$ ./ralph/loop.sh…"/>
          <p:cNvSpPr txBox="1"/>
          <p:nvPr/>
        </p:nvSpPr>
        <p:spPr>
          <a:xfrm>
            <a:off x="1214359" y="3815080"/>
            <a:ext cx="4574135" cy="64422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./ralph/loop.sh</a:t>
            </a:r>
          </a:p>
          <a:p>
            <a:pPr/>
            <a:r>
              <a:t>&gt; Iteration 1</a:t>
            </a:r>
            <a:br/>
            <a:r>
              <a:t>&gt; Done</a:t>
            </a:r>
          </a:p>
          <a:p>
            <a:pPr/>
            <a:r>
              <a:t>&gt; Iteration 2</a:t>
            </a:r>
            <a:br/>
            <a:r>
              <a:t>&gt; Done</a:t>
            </a:r>
          </a:p>
          <a:p>
            <a:pPr/>
            <a:r>
              <a:t>&gt; Iteration 3</a:t>
            </a:r>
            <a:br/>
            <a:r>
              <a:t>&gt; Done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Ralph Loop - plan.md"/>
          <p:cNvSpPr txBox="1"/>
          <p:nvPr>
            <p:ph type="title"/>
          </p:nvPr>
        </p:nvSpPr>
        <p:spPr>
          <a:prstGeom prst="rect">
            <a:avLst/>
          </a:prstGeom>
        </p:spPr>
        <p:txBody>
          <a:bodyPr/>
          <a:lstStyle/>
          <a:p>
            <a:pPr/>
            <a:r>
              <a:t>Ralph Loop - </a:t>
            </a:r>
            <a:r>
              <a:rPr>
                <a:solidFill>
                  <a:srgbClr val="941100"/>
                </a:solidFill>
              </a:rPr>
              <a:t>plan.md</a:t>
            </a:r>
          </a:p>
        </p:txBody>
      </p:sp>
      <p:sp>
        <p:nvSpPr>
          <p:cNvPr id="247" name="## Stage 1: Ideation…"/>
          <p:cNvSpPr txBox="1"/>
          <p:nvPr>
            <p:ph type="body" idx="1"/>
          </p:nvPr>
        </p:nvSpPr>
        <p:spPr>
          <a:xfrm>
            <a:off x="1206500" y="3219452"/>
            <a:ext cx="21971000" cy="9285064"/>
          </a:xfrm>
          <a:prstGeom prst="rect">
            <a:avLst/>
          </a:prstGeom>
          <a:ln w="63500">
            <a:solidFill>
              <a:srgbClr val="000000"/>
            </a:solidFill>
          </a:ln>
        </p:spPr>
        <p:txBody>
          <a:bodyPr/>
          <a:lstStyle/>
          <a:p>
            <a:pPr marL="0" indent="0" defTabSz="1828754">
              <a:spcBef>
                <a:spcPts val="3300"/>
              </a:spcBef>
              <a:buSzTx/>
              <a:buNone/>
              <a:defRPr sz="3600"/>
            </a:pPr>
            <a:r>
              <a:t>## Stage 1: Ideation</a:t>
            </a:r>
          </a:p>
          <a:p>
            <a:pPr marL="0" indent="0" defTabSz="1828754">
              <a:spcBef>
                <a:spcPts val="3300"/>
              </a:spcBef>
              <a:buSzTx/>
              <a:buNone/>
              <a:defRPr sz="3600"/>
            </a:pPr>
            <a:r>
              <a:t>[x] Take 12 dexies</a:t>
            </a:r>
            <a:br/>
            <a:r>
              <a:t>[x] Turn on video recorder, start drooling as I recount AI tactics for B2B SaaS</a:t>
            </a:r>
            <a:br/>
            <a:r>
              <a:t>[x] Transcribe notes into bullet points</a:t>
            </a:r>
            <a:br/>
            <a:r>
              <a:t>[x] Synthesise slide deck structure from bullets</a:t>
            </a:r>
          </a:p>
          <a:p>
            <a:pPr marL="0" indent="0" defTabSz="1828754">
              <a:spcBef>
                <a:spcPts val="3300"/>
              </a:spcBef>
              <a:buSzTx/>
              <a:buNone/>
              <a:defRPr sz="3600"/>
            </a:pPr>
            <a:r>
              <a:t>## Stage 2: Slides</a:t>
            </a:r>
          </a:p>
          <a:p>
            <a:pPr marL="0" indent="0" defTabSz="1828754">
              <a:spcBef>
                <a:spcPts val="3300"/>
              </a:spcBef>
              <a:buSzTx/>
              <a:buNone/>
              <a:defRPr sz="3600"/>
            </a:pPr>
            <a:r>
              <a:t>[x] Create each slide</a:t>
            </a:r>
            <a:br/>
            <a:r>
              <a:t>[x] Add graphics</a:t>
            </a:r>
            <a:br/>
            <a:r>
              <a:t>[x] Add colour to help visuals</a:t>
            </a:r>
            <a:br/>
            <a:r>
              <a:t>[x] Edit and review</a:t>
            </a:r>
          </a:p>
          <a:p>
            <a:pPr marL="0" indent="0" defTabSz="1828754">
              <a:spcBef>
                <a:spcPts val="3300"/>
              </a:spcBef>
              <a:buSzTx/>
              <a:buNone/>
              <a:defRPr sz="3600"/>
            </a:pPr>
            <a:r>
              <a:t>## Stage 3: Presentation</a:t>
            </a:r>
          </a:p>
          <a:p>
            <a:pPr marL="0" indent="0" defTabSz="1828754">
              <a:spcBef>
                <a:spcPts val="3300"/>
              </a:spcBef>
              <a:buSzTx/>
              <a:buNone/>
              <a:defRPr sz="3600"/>
            </a:pPr>
            <a:r>
              <a:t>[x] Sleep well</a:t>
            </a:r>
            <a:br/>
            <a:r>
              <a:t>[x] Get a beer</a:t>
            </a:r>
            <a:br/>
            <a:r>
              <a:t>[x] Present</a:t>
            </a:r>
          </a:p>
        </p:txBody>
      </p:sp>
      <p:pic>
        <p:nvPicPr>
          <p:cNvPr id="248"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Ralph Loop - loop.sh"/>
          <p:cNvSpPr txBox="1"/>
          <p:nvPr>
            <p:ph type="title"/>
          </p:nvPr>
        </p:nvSpPr>
        <p:spPr>
          <a:prstGeom prst="rect">
            <a:avLst/>
          </a:prstGeom>
        </p:spPr>
        <p:txBody>
          <a:bodyPr/>
          <a:lstStyle/>
          <a:p>
            <a:pPr/>
            <a:r>
              <a:t>Ralph Loop - </a:t>
            </a:r>
            <a:r>
              <a:rPr>
                <a:solidFill>
                  <a:schemeClr val="accent4">
                    <a:hueOff val="-858837"/>
                    <a:lumOff val="-9791"/>
                  </a:schemeClr>
                </a:solidFill>
              </a:rPr>
              <a:t>loop.sh</a:t>
            </a:r>
          </a:p>
        </p:txBody>
      </p:sp>
      <p:sp>
        <p:nvSpPr>
          <p:cNvPr id="251" name="while(true): claude &lt; PROMPT_loop-build.md"/>
          <p:cNvSpPr txBox="1"/>
          <p:nvPr>
            <p:ph type="body" idx="1"/>
          </p:nvPr>
        </p:nvSpPr>
        <p:spPr>
          <a:prstGeom prst="rect">
            <a:avLst/>
          </a:prstGeom>
        </p:spPr>
        <p:txBody>
          <a:bodyPr/>
          <a:lstStyle>
            <a:lvl1pPr marL="0" indent="0">
              <a:buSzTx/>
              <a:buNone/>
              <a:defRPr>
                <a:latin typeface="Andale Mono"/>
                <a:ea typeface="Andale Mono"/>
                <a:cs typeface="Andale Mono"/>
                <a:sym typeface="Andale Mono"/>
              </a:defRPr>
            </a:lvl1pPr>
          </a:lstStyle>
          <a:p>
            <a:pPr/>
            <a:r>
              <a:t>while(true): claude &lt; PROMPT_loop-build.md</a:t>
            </a:r>
          </a:p>
        </p:txBody>
      </p:sp>
      <p:pic>
        <p:nvPicPr>
          <p:cNvPr id="252"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How to do SWE"/>
          <p:cNvSpPr txBox="1"/>
          <p:nvPr>
            <p:ph type="title"/>
          </p:nvPr>
        </p:nvSpPr>
        <p:spPr>
          <a:prstGeom prst="rect">
            <a:avLst/>
          </a:prstGeom>
        </p:spPr>
        <p:txBody>
          <a:bodyPr/>
          <a:lstStyle/>
          <a:p>
            <a:pPr/>
            <a:r>
              <a:t>How to do SWE</a:t>
            </a:r>
          </a:p>
        </p:txBody>
      </p:sp>
      <p:sp>
        <p:nvSpPr>
          <p:cNvPr id="176" name="Write idea.md…"/>
          <p:cNvSpPr txBox="1"/>
          <p:nvPr>
            <p:ph type="body" idx="1"/>
          </p:nvPr>
        </p:nvSpPr>
        <p:spPr>
          <a:prstGeom prst="rect">
            <a:avLst/>
          </a:prstGeom>
        </p:spPr>
        <p:txBody>
          <a:bodyPr/>
          <a:lstStyle/>
          <a:p>
            <a:pPr/>
            <a:r>
              <a:t>Write idea.md</a:t>
            </a:r>
          </a:p>
          <a:p>
            <a:pPr/>
            <a:r>
              <a:t>Link the ralph/ directory</a:t>
            </a:r>
          </a:p>
          <a:p>
            <a:pPr lvl="1"/>
            <a:r>
              <a:t>Generate specs</a:t>
            </a:r>
          </a:p>
          <a:p>
            <a:pPr lvl="1"/>
            <a:r>
              <a:t>Generate plans</a:t>
            </a:r>
          </a:p>
          <a:p>
            <a:pPr lvl="1"/>
            <a:r>
              <a:t>Run loop</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alph Loop - PROMPT_loop-build.md"/>
          <p:cNvSpPr txBox="1"/>
          <p:nvPr>
            <p:ph type="title"/>
          </p:nvPr>
        </p:nvSpPr>
        <p:spPr>
          <a:prstGeom prst="rect">
            <a:avLst/>
          </a:prstGeom>
        </p:spPr>
        <p:txBody>
          <a:bodyPr/>
          <a:lstStyle/>
          <a:p>
            <a:pPr/>
            <a:r>
              <a:t>Ralph Loop - </a:t>
            </a:r>
            <a:r>
              <a:rPr>
                <a:solidFill>
                  <a:schemeClr val="accent4">
                    <a:hueOff val="-858837"/>
                    <a:lumOff val="-9791"/>
                  </a:schemeClr>
                </a:solidFill>
              </a:rPr>
              <a:t>PROMPT_loop-build.md</a:t>
            </a:r>
          </a:p>
        </p:txBody>
      </p:sp>
      <p:sp>
        <p:nvSpPr>
          <p:cNvPr id="255" name="0a. Read specs. 0b. Read plan. 0c. Read code.…"/>
          <p:cNvSpPr txBox="1"/>
          <p:nvPr>
            <p:ph type="body" idx="1"/>
          </p:nvPr>
        </p:nvSpPr>
        <p:spPr>
          <a:prstGeom prst="rect">
            <a:avLst/>
          </a:prstGeom>
        </p:spPr>
        <p:txBody>
          <a:bodyPr/>
          <a:lstStyle/>
          <a:p>
            <a:pPr marL="0" indent="0">
              <a:buSzTx/>
              <a:buNone/>
            </a:pPr>
            <a:r>
              <a:t>0a. Read specs.</a:t>
            </a:r>
            <a:br/>
            <a:r>
              <a:t>0b. Read plan.</a:t>
            </a:r>
            <a:br/>
            <a:r>
              <a:t>0c. Read code.</a:t>
            </a:r>
          </a:p>
          <a:p>
            <a:pPr marL="1409700" indent="-1270000">
              <a:buSzPct val="100000"/>
              <a:buFont typeface="Times Roman"/>
              <a:buAutoNum type="arabicPeriod" startAt="1"/>
            </a:pPr>
            <a:r>
              <a:t>Pick one item; search; implement.</a:t>
            </a:r>
          </a:p>
          <a:p>
            <a:pPr marL="1409700" indent="-1270000">
              <a:buSzPct val="100000"/>
              <a:buFont typeface="Times Roman"/>
              <a:buAutoNum type="arabicPeriod" startAt="1"/>
            </a:pPr>
            <a:r>
              <a:t>Run tests; fix gaps.</a:t>
            </a:r>
          </a:p>
          <a:p>
            <a:pPr marL="1409700" indent="-1270000">
              <a:buSzPct val="100000"/>
              <a:buFont typeface="Times Roman"/>
              <a:buAutoNum type="arabicPeriod" startAt="1"/>
            </a:pPr>
            <a:r>
              <a:t>Update plan with issues.</a:t>
            </a:r>
          </a:p>
          <a:p>
            <a:pPr marL="1409700" indent="-1270000">
              <a:buSzPct val="100000"/>
              <a:buFont typeface="Times Roman"/>
              <a:buAutoNum type="arabicPeriod" startAt="1"/>
            </a:pPr>
            <a:r>
              <a:t>Tests pass; commit; push.</a:t>
            </a:r>
          </a:p>
        </p:txBody>
      </p:sp>
      <p:pic>
        <p:nvPicPr>
          <p:cNvPr id="256"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pasted-movie.png" descr="pasted-movie.png"/>
          <p:cNvPicPr>
            <a:picLocks noChangeAspect="1"/>
          </p:cNvPicPr>
          <p:nvPr/>
        </p:nvPicPr>
        <p:blipFill>
          <a:blip r:embed="rId2">
            <a:extLst/>
          </a:blip>
          <a:stretch>
            <a:fillRect/>
          </a:stretch>
        </p:blipFill>
        <p:spPr>
          <a:xfrm>
            <a:off x="7811496" y="8654858"/>
            <a:ext cx="6323775" cy="8442565"/>
          </a:xfrm>
          <a:prstGeom prst="rect">
            <a:avLst/>
          </a:prstGeom>
          <a:ln w="12700">
            <a:miter lim="400000"/>
          </a:ln>
        </p:spPr>
      </p:pic>
      <p:sp>
        <p:nvSpPr>
          <p:cNvPr id="259" name="What’s a Ralph loop?"/>
          <p:cNvSpPr txBox="1"/>
          <p:nvPr>
            <p:ph type="title"/>
          </p:nvPr>
        </p:nvSpPr>
        <p:spPr>
          <a:prstGeom prst="rect">
            <a:avLst/>
          </a:prstGeom>
        </p:spPr>
        <p:txBody>
          <a:bodyPr/>
          <a:lstStyle/>
          <a:p>
            <a:pPr/>
            <a:r>
              <a:t>What’s a Ralph loop?</a:t>
            </a:r>
          </a:p>
        </p:txBody>
      </p:sp>
      <p:pic>
        <p:nvPicPr>
          <p:cNvPr id="260" name="pasted-movie.png" descr="pasted-movie.png"/>
          <p:cNvPicPr>
            <a:picLocks noChangeAspect="1"/>
          </p:cNvPicPr>
          <p:nvPr/>
        </p:nvPicPr>
        <p:blipFill>
          <a:blip r:embed="rId2">
            <a:extLst/>
          </a:blip>
          <a:stretch>
            <a:fillRect/>
          </a:stretch>
        </p:blipFill>
        <p:spPr>
          <a:xfrm>
            <a:off x="21523977" y="320373"/>
            <a:ext cx="2463801" cy="3289301"/>
          </a:xfrm>
          <a:prstGeom prst="rect">
            <a:avLst/>
          </a:prstGeom>
          <a:ln w="12700">
            <a:miter lim="400000"/>
          </a:ln>
        </p:spPr>
      </p:pic>
      <p:sp>
        <p:nvSpPr>
          <p:cNvPr id="261" name="loop.sh"/>
          <p:cNvSpPr/>
          <p:nvPr/>
        </p:nvSpPr>
        <p:spPr>
          <a:xfrm>
            <a:off x="1213979"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pPr/>
            <a:r>
              <a:t>loop.sh</a:t>
            </a:r>
          </a:p>
        </p:txBody>
      </p:sp>
      <p:sp>
        <p:nvSpPr>
          <p:cNvPr id="262" name="Continuously"/>
          <p:cNvSpPr txBox="1"/>
          <p:nvPr/>
        </p:nvSpPr>
        <p:spPr>
          <a:xfrm>
            <a:off x="1143538" y="5853100"/>
            <a:ext cx="368229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Continuously</a:t>
            </a:r>
          </a:p>
        </p:txBody>
      </p:sp>
      <p:sp>
        <p:nvSpPr>
          <p:cNvPr id="263" name="drive"/>
          <p:cNvSpPr txBox="1"/>
          <p:nvPr/>
        </p:nvSpPr>
        <p:spPr>
          <a:xfrm>
            <a:off x="6263187" y="5853100"/>
            <a:ext cx="1446277"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drive</a:t>
            </a:r>
          </a:p>
        </p:txBody>
      </p:sp>
      <p:sp>
        <p:nvSpPr>
          <p:cNvPr id="264" name="PROMPT_loop-build.md"/>
          <p:cNvSpPr/>
          <p:nvPr/>
        </p:nvSpPr>
        <p:spPr>
          <a:xfrm>
            <a:off x="5215621"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2000">
                <a:latin typeface="Helvetica Neue Medium"/>
                <a:ea typeface="Helvetica Neue Medium"/>
                <a:cs typeface="Helvetica Neue Medium"/>
                <a:sym typeface="Helvetica Neue Medium"/>
              </a:defRPr>
            </a:lvl1pPr>
          </a:lstStyle>
          <a:p>
            <a:pPr/>
            <a:r>
              <a:t>PROMPT_loop-build.md</a:t>
            </a:r>
          </a:p>
        </p:txBody>
      </p:sp>
      <p:sp>
        <p:nvSpPr>
          <p:cNvPr id="265" name="src/"/>
          <p:cNvSpPr/>
          <p:nvPr/>
        </p:nvSpPr>
        <p:spPr>
          <a:xfrm>
            <a:off x="9217262"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300">
                <a:latin typeface="Helvetica Neue Medium"/>
                <a:ea typeface="Helvetica Neue Medium"/>
                <a:cs typeface="Helvetica Neue Medium"/>
                <a:sym typeface="Helvetica Neue Medium"/>
              </a:defRPr>
            </a:lvl1pPr>
          </a:lstStyle>
          <a:p>
            <a:pPr/>
            <a:r>
              <a:t>src/</a:t>
            </a:r>
          </a:p>
        </p:txBody>
      </p:sp>
      <p:sp>
        <p:nvSpPr>
          <p:cNvPr id="266" name="current state"/>
          <p:cNvSpPr txBox="1"/>
          <p:nvPr/>
        </p:nvSpPr>
        <p:spPr>
          <a:xfrm>
            <a:off x="9214487" y="5853100"/>
            <a:ext cx="354695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current state</a:t>
            </a:r>
          </a:p>
        </p:txBody>
      </p:sp>
      <p:sp>
        <p:nvSpPr>
          <p:cNvPr id="267" name="towards"/>
          <p:cNvSpPr txBox="1"/>
          <p:nvPr/>
        </p:nvSpPr>
        <p:spPr>
          <a:xfrm>
            <a:off x="13835957" y="5853100"/>
            <a:ext cx="2303984"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towards</a:t>
            </a:r>
          </a:p>
        </p:txBody>
      </p:sp>
      <p:sp>
        <p:nvSpPr>
          <p:cNvPr id="268" name="desired state"/>
          <p:cNvSpPr txBox="1"/>
          <p:nvPr/>
        </p:nvSpPr>
        <p:spPr>
          <a:xfrm>
            <a:off x="17186643" y="5853100"/>
            <a:ext cx="363718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desired state</a:t>
            </a:r>
          </a:p>
        </p:txBody>
      </p:sp>
      <p:sp>
        <p:nvSpPr>
          <p:cNvPr id="269" name="specs/"/>
          <p:cNvSpPr/>
          <p:nvPr/>
        </p:nvSpPr>
        <p:spPr>
          <a:xfrm>
            <a:off x="17234529"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300">
                <a:latin typeface="Helvetica Neue Medium"/>
                <a:ea typeface="Helvetica Neue Medium"/>
                <a:cs typeface="Helvetica Neue Medium"/>
                <a:sym typeface="Helvetica Neue Medium"/>
              </a:defRPr>
            </a:lvl1pPr>
          </a:lstStyle>
          <a:p>
            <a:pPr/>
            <a:r>
              <a:t>specs/</a:t>
            </a:r>
          </a:p>
        </p:txBody>
      </p:sp>
      <p:pic>
        <p:nvPicPr>
          <p:cNvPr id="270" name="pasted-movie.png" descr="pasted-movie.png"/>
          <p:cNvPicPr>
            <a:picLocks noChangeAspect="1"/>
          </p:cNvPicPr>
          <p:nvPr/>
        </p:nvPicPr>
        <p:blipFill>
          <a:blip r:embed="rId2">
            <a:extLst/>
          </a:blip>
          <a:stretch>
            <a:fillRect/>
          </a:stretch>
        </p:blipFill>
        <p:spPr>
          <a:xfrm>
            <a:off x="1213362" y="8373288"/>
            <a:ext cx="6323775" cy="8442564"/>
          </a:xfrm>
          <a:prstGeom prst="rect">
            <a:avLst/>
          </a:prstGeom>
          <a:ln w="12700">
            <a:miter lim="400000"/>
          </a:ln>
        </p:spPr>
      </p:pic>
      <p:pic>
        <p:nvPicPr>
          <p:cNvPr id="271" name="pasted-movie.png" descr="pasted-movie.png"/>
          <p:cNvPicPr>
            <a:picLocks noChangeAspect="1"/>
          </p:cNvPicPr>
          <p:nvPr/>
        </p:nvPicPr>
        <p:blipFill>
          <a:blip r:embed="rId2">
            <a:extLst/>
          </a:blip>
          <a:stretch>
            <a:fillRect/>
          </a:stretch>
        </p:blipFill>
        <p:spPr>
          <a:xfrm>
            <a:off x="15348199" y="9668512"/>
            <a:ext cx="6323775" cy="8442564"/>
          </a:xfrm>
          <a:prstGeom prst="rect">
            <a:avLst/>
          </a:prstGeom>
          <a:ln w="12700">
            <a:miter lim="400000"/>
          </a:ln>
        </p:spPr>
      </p:pic>
      <p:pic>
        <p:nvPicPr>
          <p:cNvPr id="272" name="pasted-movie.png" descr="pasted-movie.png"/>
          <p:cNvPicPr>
            <a:picLocks noChangeAspect="1"/>
          </p:cNvPicPr>
          <p:nvPr/>
        </p:nvPicPr>
        <p:blipFill>
          <a:blip r:embed="rId2">
            <a:extLst/>
          </a:blip>
          <a:stretch>
            <a:fillRect/>
          </a:stretch>
        </p:blipFill>
        <p:spPr>
          <a:xfrm>
            <a:off x="21679101" y="4281131"/>
            <a:ext cx="6323775" cy="8442565"/>
          </a:xfrm>
          <a:prstGeom prst="rect">
            <a:avLst/>
          </a:prstGeom>
          <a:ln w="12700">
            <a:miter lim="400000"/>
          </a:ln>
        </p:spPr>
      </p:pic>
      <p:sp>
        <p:nvSpPr>
          <p:cNvPr id="273" name="plan.md"/>
          <p:cNvSpPr/>
          <p:nvPr/>
        </p:nvSpPr>
        <p:spPr>
          <a:xfrm>
            <a:off x="13217244"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300">
                <a:latin typeface="Helvetica Neue Medium"/>
                <a:ea typeface="Helvetica Neue Medium"/>
                <a:cs typeface="Helvetica Neue Medium"/>
                <a:sym typeface="Helvetica Neue Medium"/>
              </a:defRPr>
            </a:lvl1pPr>
          </a:lstStyle>
          <a:p>
            <a:pPr/>
            <a:r>
              <a:t>plan.md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Okay but who fucking cares?"/>
          <p:cNvSpPr txBox="1"/>
          <p:nvPr>
            <p:ph type="title"/>
          </p:nvPr>
        </p:nvSpPr>
        <p:spPr>
          <a:prstGeom prst="rect">
            <a:avLst/>
          </a:prstGeom>
        </p:spPr>
        <p:txBody>
          <a:bodyPr/>
          <a:lstStyle/>
          <a:p>
            <a:pPr/>
            <a:r>
              <a:t>Okay but who fucking cares?</a:t>
            </a:r>
          </a:p>
        </p:txBody>
      </p:sp>
      <p:sp>
        <p:nvSpPr>
          <p:cNvPr id="276" name="Slide Subtitle"/>
          <p:cNvSpPr txBox="1"/>
          <p:nvPr>
            <p:ph type="body" idx="21"/>
          </p:nvPr>
        </p:nvSpPr>
        <p:spPr>
          <a:prstGeom prst="rect">
            <a:avLst/>
          </a:prstGeom>
        </p:spPr>
        <p:txBody>
          <a:bodyPr/>
          <a:lstStyle/>
          <a:p>
            <a:pPr/>
          </a:p>
        </p:txBody>
      </p:sp>
      <p:sp>
        <p:nvSpPr>
          <p:cNvPr id="277" name="It doesn’t stop there"/>
          <p:cNvSpPr txBox="1"/>
          <p:nvPr>
            <p:ph type="body" idx="1"/>
          </p:nvPr>
        </p:nvSpPr>
        <p:spPr>
          <a:prstGeom prst="rect">
            <a:avLst/>
          </a:prstGeom>
        </p:spPr>
        <p:txBody>
          <a:bodyPr/>
          <a:lstStyle/>
          <a:p>
            <a:pPr/>
            <a:r>
              <a:t>It doesn’t stop there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Ralph Loop - reporting bugs"/>
          <p:cNvSpPr txBox="1"/>
          <p:nvPr>
            <p:ph type="title"/>
          </p:nvPr>
        </p:nvSpPr>
        <p:spPr>
          <a:prstGeom prst="rect">
            <a:avLst/>
          </a:prstGeom>
        </p:spPr>
        <p:txBody>
          <a:bodyPr/>
          <a:lstStyle/>
          <a:p>
            <a:pPr/>
            <a:r>
              <a:t>Ralph Loop - </a:t>
            </a:r>
            <a:r>
              <a:rPr>
                <a:solidFill>
                  <a:srgbClr val="941100"/>
                </a:solidFill>
              </a:rPr>
              <a:t>reporting bugs</a:t>
            </a:r>
          </a:p>
        </p:txBody>
      </p:sp>
      <p:sp>
        <p:nvSpPr>
          <p:cNvPr id="280" name="@PROMPT_reportbug.md the homepage isn’t rendering…"/>
          <p:cNvSpPr txBox="1"/>
          <p:nvPr>
            <p:ph type="body" idx="1"/>
          </p:nvPr>
        </p:nvSpPr>
        <p:spPr>
          <a:xfrm>
            <a:off x="1206500" y="5528330"/>
            <a:ext cx="21971000" cy="9285064"/>
          </a:xfrm>
          <a:prstGeom prst="rect">
            <a:avLst/>
          </a:prstGeom>
        </p:spPr>
        <p:txBody>
          <a:bodyPr/>
          <a:lstStyle/>
          <a:p>
            <a:pPr marL="0" indent="0">
              <a:buSzTx/>
              <a:buNone/>
            </a:pPr>
            <a:r>
              <a:t>         @PROMPT_reportbug.md the homepage isn’t rendering</a:t>
            </a:r>
          </a:p>
          <a:p>
            <a:pPr marL="0" indent="0">
              <a:buSzTx/>
              <a:buNone/>
            </a:pPr>
          </a:p>
          <a:p>
            <a:pPr marL="0" indent="0">
              <a:buSzTx/>
              <a:buNone/>
            </a:pPr>
            <a:r>
              <a:t>        Thinking…</a:t>
            </a:r>
          </a:p>
          <a:p>
            <a:pPr marL="0" indent="0">
              <a:buSzTx/>
              <a:buNone/>
            </a:pPr>
            <a:r>
              <a:t>        &gt; wrote bugs/homepage-render-bug.md</a:t>
            </a:r>
          </a:p>
        </p:txBody>
      </p:sp>
      <p:pic>
        <p:nvPicPr>
          <p:cNvPr id="281"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pic>
        <p:nvPicPr>
          <p:cNvPr id="282" name="pasted-movie.png" descr="pasted-movie.png"/>
          <p:cNvPicPr>
            <a:picLocks noChangeAspect="1"/>
          </p:cNvPicPr>
          <p:nvPr/>
        </p:nvPicPr>
        <p:blipFill>
          <a:blip r:embed="rId3">
            <a:extLst/>
          </a:blip>
          <a:stretch>
            <a:fillRect/>
          </a:stretch>
        </p:blipFill>
        <p:spPr>
          <a:xfrm>
            <a:off x="1325160" y="8007276"/>
            <a:ext cx="1050938" cy="1046268"/>
          </a:xfrm>
          <a:prstGeom prst="rect">
            <a:avLst/>
          </a:prstGeom>
          <a:ln w="12700">
            <a:miter lim="400000"/>
          </a:ln>
        </p:spPr>
      </p:pic>
      <p:pic>
        <p:nvPicPr>
          <p:cNvPr id="283" name="pasted-movie.png" descr="pasted-movie.png"/>
          <p:cNvPicPr>
            <a:picLocks noChangeAspect="1"/>
          </p:cNvPicPr>
          <p:nvPr/>
        </p:nvPicPr>
        <p:blipFill>
          <a:blip r:embed="rId4">
            <a:extLst/>
          </a:blip>
          <a:stretch>
            <a:fillRect/>
          </a:stretch>
        </p:blipFill>
        <p:spPr>
          <a:xfrm>
            <a:off x="1377568" y="5448021"/>
            <a:ext cx="946122" cy="946121"/>
          </a:xfrm>
          <a:prstGeom prst="rect">
            <a:avLst/>
          </a:prstGeom>
          <a:ln w="12700">
            <a:miter lim="400000"/>
          </a:ln>
        </p:spPr>
      </p:pic>
      <p:sp>
        <p:nvSpPr>
          <p:cNvPr id="284" name="$ claude"/>
          <p:cNvSpPr txBox="1"/>
          <p:nvPr/>
        </p:nvSpPr>
        <p:spPr>
          <a:xfrm>
            <a:off x="1214359" y="3422077"/>
            <a:ext cx="244053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claude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alph Loop - reporting bugs"/>
          <p:cNvSpPr txBox="1"/>
          <p:nvPr>
            <p:ph type="title"/>
          </p:nvPr>
        </p:nvSpPr>
        <p:spPr>
          <a:prstGeom prst="rect">
            <a:avLst/>
          </a:prstGeom>
        </p:spPr>
        <p:txBody>
          <a:bodyPr/>
          <a:lstStyle/>
          <a:p>
            <a:pPr/>
            <a:r>
              <a:t>Ralph Loop - </a:t>
            </a:r>
            <a:r>
              <a:rPr>
                <a:solidFill>
                  <a:srgbClr val="941100"/>
                </a:solidFill>
              </a:rPr>
              <a:t>reporting bugs</a:t>
            </a:r>
          </a:p>
        </p:txBody>
      </p:sp>
      <p:sp>
        <p:nvSpPr>
          <p:cNvPr id="287" name="@PROMPT_reportbug.md the homepage isn’t rendering…"/>
          <p:cNvSpPr txBox="1"/>
          <p:nvPr>
            <p:ph type="body" idx="1"/>
          </p:nvPr>
        </p:nvSpPr>
        <p:spPr>
          <a:xfrm>
            <a:off x="1206500" y="5528330"/>
            <a:ext cx="21971000" cy="9285064"/>
          </a:xfrm>
          <a:prstGeom prst="rect">
            <a:avLst/>
          </a:prstGeom>
        </p:spPr>
        <p:txBody>
          <a:bodyPr/>
          <a:lstStyle/>
          <a:p>
            <a:pPr marL="0" indent="0">
              <a:buSzTx/>
              <a:buNone/>
            </a:pPr>
            <a:r>
              <a:t>         @PROMPT_reportbug.md the homepage isn’t rendering</a:t>
            </a:r>
          </a:p>
          <a:p>
            <a:pPr marL="0" indent="0">
              <a:buSzTx/>
              <a:buNone/>
            </a:pPr>
          </a:p>
          <a:p>
            <a:pPr marL="0" indent="0">
              <a:buSzTx/>
              <a:buNone/>
            </a:pPr>
            <a:r>
              <a:t>        Thinking…</a:t>
            </a:r>
          </a:p>
          <a:p>
            <a:pPr marL="0" indent="0">
              <a:buSzTx/>
              <a:buNone/>
            </a:pPr>
            <a:r>
              <a:t>        &gt; wrote bugs/homepage-render-bug.md</a:t>
            </a:r>
          </a:p>
        </p:txBody>
      </p:sp>
      <p:pic>
        <p:nvPicPr>
          <p:cNvPr id="288"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pic>
        <p:nvPicPr>
          <p:cNvPr id="289" name="pasted-movie.png" descr="pasted-movie.png"/>
          <p:cNvPicPr>
            <a:picLocks noChangeAspect="1"/>
          </p:cNvPicPr>
          <p:nvPr/>
        </p:nvPicPr>
        <p:blipFill>
          <a:blip r:embed="rId3">
            <a:extLst/>
          </a:blip>
          <a:stretch>
            <a:fillRect/>
          </a:stretch>
        </p:blipFill>
        <p:spPr>
          <a:xfrm>
            <a:off x="1325160" y="8007276"/>
            <a:ext cx="1050938" cy="1046268"/>
          </a:xfrm>
          <a:prstGeom prst="rect">
            <a:avLst/>
          </a:prstGeom>
          <a:ln w="12700">
            <a:miter lim="400000"/>
          </a:ln>
        </p:spPr>
      </p:pic>
      <p:pic>
        <p:nvPicPr>
          <p:cNvPr id="290" name="pasted-movie.png" descr="pasted-movie.png"/>
          <p:cNvPicPr>
            <a:picLocks noChangeAspect="1"/>
          </p:cNvPicPr>
          <p:nvPr/>
        </p:nvPicPr>
        <p:blipFill>
          <a:blip r:embed="rId4">
            <a:extLst/>
          </a:blip>
          <a:stretch>
            <a:fillRect/>
          </a:stretch>
        </p:blipFill>
        <p:spPr>
          <a:xfrm>
            <a:off x="1377568" y="5448021"/>
            <a:ext cx="946122" cy="946121"/>
          </a:xfrm>
          <a:prstGeom prst="rect">
            <a:avLst/>
          </a:prstGeom>
          <a:ln w="12700">
            <a:miter lim="400000"/>
          </a:ln>
        </p:spPr>
      </p:pic>
      <p:sp>
        <p:nvSpPr>
          <p:cNvPr id="291" name="$ ./ralph/loop.sh"/>
          <p:cNvSpPr txBox="1"/>
          <p:nvPr/>
        </p:nvSpPr>
        <p:spPr>
          <a:xfrm>
            <a:off x="1214359" y="3422077"/>
            <a:ext cx="457413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./ralph/loop.sh</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Does the loop only do dev? Can it do other stuff?"/>
          <p:cNvSpPr txBox="1"/>
          <p:nvPr>
            <p:ph type="title"/>
          </p:nvPr>
        </p:nvSpPr>
        <p:spPr>
          <a:prstGeom prst="rect">
            <a:avLst/>
          </a:prstGeom>
        </p:spPr>
        <p:txBody>
          <a:bodyPr/>
          <a:lstStyle>
            <a:lvl1pPr defTabSz="2194505">
              <a:defRPr spc="-153" sz="7650"/>
            </a:lvl1pPr>
          </a:lstStyle>
          <a:p>
            <a:pPr/>
            <a:r>
              <a:t>Does the loop only do dev? Can it do other stuff?</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A bugfix loop I built."/>
          <p:cNvSpPr txBox="1"/>
          <p:nvPr>
            <p:ph type="title"/>
          </p:nvPr>
        </p:nvSpPr>
        <p:spPr>
          <a:prstGeom prst="rect">
            <a:avLst/>
          </a:prstGeom>
        </p:spPr>
        <p:txBody>
          <a:bodyPr/>
          <a:lstStyle/>
          <a:p>
            <a:pPr/>
            <a:r>
              <a:t>A bugfix loop I built.</a:t>
            </a:r>
          </a:p>
        </p:txBody>
      </p:sp>
      <p:sp>
        <p:nvSpPr>
          <p:cNvPr id="296" name="PROMPT_loop-bugfix.md"/>
          <p:cNvSpPr/>
          <p:nvPr/>
        </p:nvSpPr>
        <p:spPr>
          <a:xfrm>
            <a:off x="1605195" y="5103272"/>
            <a:ext cx="9786149" cy="3509456"/>
          </a:xfrm>
          <a:prstGeom prst="rect">
            <a:avLst/>
          </a:prstGeom>
          <a:solidFill>
            <a:schemeClr val="accent1">
              <a:lumOff val="16847"/>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5100">
                <a:latin typeface="Helvetica Neue Medium"/>
                <a:ea typeface="Helvetica Neue Medium"/>
                <a:cs typeface="Helvetica Neue Medium"/>
                <a:sym typeface="Helvetica Neue Medium"/>
              </a:defRPr>
            </a:lvl1pPr>
          </a:lstStyle>
          <a:p>
            <a:pPr/>
            <a:r>
              <a:t>PROMPT_loop-bugfix.md</a:t>
            </a:r>
          </a:p>
        </p:txBody>
      </p:sp>
      <p:sp>
        <p:nvSpPr>
          <p:cNvPr id="297" name="Instead of building specifications…"/>
          <p:cNvSpPr txBox="1"/>
          <p:nvPr/>
        </p:nvSpPr>
        <p:spPr>
          <a:xfrm>
            <a:off x="12739975" y="5229067"/>
            <a:ext cx="9261349" cy="32578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Instead of building specifications</a:t>
            </a:r>
          </a:p>
          <a:p>
            <a:pPr/>
            <a:r>
              <a:t>Investigate bugs, reproduce them</a:t>
            </a:r>
          </a:p>
          <a:p>
            <a:pPr/>
            <a:r>
              <a:t>And fix them</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A bugfix loop I built."/>
          <p:cNvSpPr txBox="1"/>
          <p:nvPr>
            <p:ph type="title"/>
          </p:nvPr>
        </p:nvSpPr>
        <p:spPr>
          <a:prstGeom prst="rect">
            <a:avLst/>
          </a:prstGeom>
        </p:spPr>
        <p:txBody>
          <a:bodyPr/>
          <a:lstStyle/>
          <a:p>
            <a:pPr/>
            <a:r>
              <a:t>A bugfix loop I built.</a:t>
            </a:r>
          </a:p>
        </p:txBody>
      </p:sp>
      <p:sp>
        <p:nvSpPr>
          <p:cNvPr id="300" name="loop.sh"/>
          <p:cNvSpPr/>
          <p:nvPr/>
        </p:nvSpPr>
        <p:spPr>
          <a:xfrm>
            <a:off x="1213979"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pPr/>
            <a:r>
              <a:t>loop.sh</a:t>
            </a:r>
          </a:p>
        </p:txBody>
      </p:sp>
      <p:sp>
        <p:nvSpPr>
          <p:cNvPr id="301" name="Continuously"/>
          <p:cNvSpPr txBox="1"/>
          <p:nvPr/>
        </p:nvSpPr>
        <p:spPr>
          <a:xfrm>
            <a:off x="1143538" y="5853100"/>
            <a:ext cx="368229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Continuously</a:t>
            </a:r>
          </a:p>
        </p:txBody>
      </p:sp>
      <p:sp>
        <p:nvSpPr>
          <p:cNvPr id="302" name="PROMPT_loop-bugfix.md"/>
          <p:cNvSpPr/>
          <p:nvPr/>
        </p:nvSpPr>
        <p:spPr>
          <a:xfrm>
            <a:off x="5215621" y="4214464"/>
            <a:ext cx="3541409" cy="1270001"/>
          </a:xfrm>
          <a:prstGeom prst="rect">
            <a:avLst/>
          </a:prstGeom>
          <a:solidFill>
            <a:schemeClr val="accent1">
              <a:lumOff val="16847"/>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2000">
                <a:latin typeface="Helvetica Neue Medium"/>
                <a:ea typeface="Helvetica Neue Medium"/>
                <a:cs typeface="Helvetica Neue Medium"/>
                <a:sym typeface="Helvetica Neue Medium"/>
              </a:defRPr>
            </a:lvl1pPr>
          </a:lstStyle>
          <a:p>
            <a:pPr/>
            <a:r>
              <a:t>PROMPT_loop-bugfix.md</a:t>
            </a:r>
          </a:p>
        </p:txBody>
      </p:sp>
      <p:sp>
        <p:nvSpPr>
          <p:cNvPr id="303" name="src/"/>
          <p:cNvSpPr/>
          <p:nvPr/>
        </p:nvSpPr>
        <p:spPr>
          <a:xfrm>
            <a:off x="9217262"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300">
                <a:latin typeface="Helvetica Neue Medium"/>
                <a:ea typeface="Helvetica Neue Medium"/>
                <a:cs typeface="Helvetica Neue Medium"/>
                <a:sym typeface="Helvetica Neue Medium"/>
              </a:defRPr>
            </a:lvl1pPr>
          </a:lstStyle>
          <a:p>
            <a:pPr/>
            <a:r>
              <a:t>src/</a:t>
            </a:r>
          </a:p>
        </p:txBody>
      </p:sp>
      <p:sp>
        <p:nvSpPr>
          <p:cNvPr id="304" name="current state"/>
          <p:cNvSpPr txBox="1"/>
          <p:nvPr/>
        </p:nvSpPr>
        <p:spPr>
          <a:xfrm>
            <a:off x="9214487" y="5853100"/>
            <a:ext cx="354695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current state</a:t>
            </a:r>
          </a:p>
        </p:txBody>
      </p:sp>
      <p:sp>
        <p:nvSpPr>
          <p:cNvPr id="305" name="towards"/>
          <p:cNvSpPr txBox="1"/>
          <p:nvPr/>
        </p:nvSpPr>
        <p:spPr>
          <a:xfrm>
            <a:off x="13835957" y="5853100"/>
            <a:ext cx="2303984"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towards</a:t>
            </a:r>
          </a:p>
        </p:txBody>
      </p:sp>
      <p:sp>
        <p:nvSpPr>
          <p:cNvPr id="306" name="desired state"/>
          <p:cNvSpPr txBox="1"/>
          <p:nvPr/>
        </p:nvSpPr>
        <p:spPr>
          <a:xfrm>
            <a:off x="17186643" y="5853100"/>
            <a:ext cx="363718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desired state</a:t>
            </a:r>
          </a:p>
        </p:txBody>
      </p:sp>
      <p:sp>
        <p:nvSpPr>
          <p:cNvPr id="307" name="bugs/resolved/"/>
          <p:cNvSpPr/>
          <p:nvPr/>
        </p:nvSpPr>
        <p:spPr>
          <a:xfrm>
            <a:off x="17234529" y="4214464"/>
            <a:ext cx="3541409" cy="1270001"/>
          </a:xfrm>
          <a:prstGeom prst="rect">
            <a:avLst/>
          </a:prstGeom>
          <a:solidFill>
            <a:schemeClr val="accent1">
              <a:lumOff val="16847"/>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300">
                <a:latin typeface="Helvetica Neue Medium"/>
                <a:ea typeface="Helvetica Neue Medium"/>
                <a:cs typeface="Helvetica Neue Medium"/>
                <a:sym typeface="Helvetica Neue Medium"/>
              </a:defRPr>
            </a:lvl1pPr>
          </a:lstStyle>
          <a:p>
            <a:pPr/>
            <a:r>
              <a:t>bugs/resolved/</a:t>
            </a:r>
          </a:p>
        </p:txBody>
      </p:sp>
      <p:sp>
        <p:nvSpPr>
          <p:cNvPr id="308" name="plan.md"/>
          <p:cNvSpPr/>
          <p:nvPr/>
        </p:nvSpPr>
        <p:spPr>
          <a:xfrm>
            <a:off x="13217244" y="4214464"/>
            <a:ext cx="3541409" cy="1270001"/>
          </a:xfrm>
          <a:prstGeom prst="rect">
            <a:avLst/>
          </a:prstGeom>
          <a:solidFill>
            <a:schemeClr val="accent4">
              <a:hueOff val="-858837"/>
              <a:lumOff val="-979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3300">
                <a:latin typeface="Helvetica Neue Medium"/>
                <a:ea typeface="Helvetica Neue Medium"/>
                <a:cs typeface="Helvetica Neue Medium"/>
                <a:sym typeface="Helvetica Neue Medium"/>
              </a:defRPr>
            </a:lvl1pPr>
          </a:lstStyle>
          <a:p>
            <a:pPr/>
            <a:r>
              <a:t>plan.md</a:t>
            </a:r>
          </a:p>
        </p:txBody>
      </p:sp>
      <p:sp>
        <p:nvSpPr>
          <p:cNvPr id="309" name="drive"/>
          <p:cNvSpPr txBox="1"/>
          <p:nvPr/>
        </p:nvSpPr>
        <p:spPr>
          <a:xfrm>
            <a:off x="6263187" y="5853100"/>
            <a:ext cx="1446277"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drive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Could we loop marketing?"/>
          <p:cNvSpPr txBox="1"/>
          <p:nvPr>
            <p:ph type="title"/>
          </p:nvPr>
        </p:nvSpPr>
        <p:spPr>
          <a:prstGeom prst="rect">
            <a:avLst/>
          </a:prstGeom>
        </p:spPr>
        <p:txBody>
          <a:bodyPr/>
          <a:lstStyle/>
          <a:p>
            <a:pPr/>
            <a:r>
              <a:t>Could we loop marketing?</a:t>
            </a:r>
          </a:p>
        </p:txBody>
      </p:sp>
      <p:sp>
        <p:nvSpPr>
          <p:cNvPr id="312" name="PROMPT_loop-???.md"/>
          <p:cNvSpPr/>
          <p:nvPr/>
        </p:nvSpPr>
        <p:spPr>
          <a:xfrm>
            <a:off x="1605195" y="5103272"/>
            <a:ext cx="9786149" cy="3509456"/>
          </a:xfrm>
          <a:prstGeom prst="rect">
            <a:avLst/>
          </a:prstGeom>
          <a:solidFill>
            <a:schemeClr val="accent1">
              <a:lumOff val="16847"/>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5100">
                <a:latin typeface="Helvetica Neue Medium"/>
                <a:ea typeface="Helvetica Neue Medium"/>
                <a:cs typeface="Helvetica Neue Medium"/>
                <a:sym typeface="Helvetica Neue Medium"/>
              </a:defRPr>
            </a:lvl1pPr>
          </a:lstStyle>
          <a:p>
            <a:pPr/>
            <a:r>
              <a:t>PROMPT_loop-???.md</a:t>
            </a:r>
          </a:p>
        </p:txBody>
      </p:sp>
      <p:sp>
        <p:nvSpPr>
          <p:cNvPr id="313" name="Could the loop make brainrot marketing videos?…"/>
          <p:cNvSpPr txBox="1"/>
          <p:nvPr/>
        </p:nvSpPr>
        <p:spPr>
          <a:xfrm>
            <a:off x="12739975" y="4534992"/>
            <a:ext cx="11169397" cy="46460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Could the loop make brainrot marketing</a:t>
            </a:r>
            <a:br/>
            <a:r>
              <a:t>videos?</a:t>
            </a:r>
          </a:p>
          <a:p>
            <a:pPr/>
            <a:r>
              <a:t>Could the loop do marketing? Based on </a:t>
            </a:r>
            <a:br/>
            <a:r>
              <a:t>reading the changelog for new features?</a:t>
            </a:r>
            <a:br/>
            <a:br/>
            <a:r>
              <a:t>How would this look?</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A marketing loop for new features."/>
          <p:cNvSpPr txBox="1"/>
          <p:nvPr>
            <p:ph type="title"/>
          </p:nvPr>
        </p:nvSpPr>
        <p:spPr>
          <a:prstGeom prst="rect">
            <a:avLst/>
          </a:prstGeom>
        </p:spPr>
        <p:txBody>
          <a:bodyPr/>
          <a:lstStyle/>
          <a:p>
            <a:pPr/>
            <a:r>
              <a:t>A marketing loop for new features.</a:t>
            </a:r>
          </a:p>
        </p:txBody>
      </p:sp>
      <p:sp>
        <p:nvSpPr>
          <p:cNvPr id="316" name="PROMPT_loop-sell-this-pen.md"/>
          <p:cNvSpPr/>
          <p:nvPr/>
        </p:nvSpPr>
        <p:spPr>
          <a:xfrm>
            <a:off x="1605195" y="5103272"/>
            <a:ext cx="9786149" cy="3509456"/>
          </a:xfrm>
          <a:prstGeom prst="rect">
            <a:avLst/>
          </a:prstGeom>
          <a:solidFill>
            <a:schemeClr val="accent1">
              <a:lumOff val="16847"/>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5100">
                <a:latin typeface="Helvetica Neue Medium"/>
                <a:ea typeface="Helvetica Neue Medium"/>
                <a:cs typeface="Helvetica Neue Medium"/>
                <a:sym typeface="Helvetica Neue Medium"/>
              </a:defRPr>
            </a:lvl1pPr>
          </a:lstStyle>
          <a:p>
            <a:pPr/>
            <a:r>
              <a:t>PROMPT_loop-sell-this-pen.md</a:t>
            </a:r>
          </a:p>
        </p:txBody>
      </p:sp>
      <p:sp>
        <p:nvSpPr>
          <p:cNvPr id="317" name="read the changelog.md…"/>
          <p:cNvSpPr txBox="1"/>
          <p:nvPr/>
        </p:nvSpPr>
        <p:spPr>
          <a:xfrm>
            <a:off x="12739975" y="4019308"/>
            <a:ext cx="9640025" cy="56773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300"/>
            </a:pPr>
            <a:r>
              <a:t>read the changelog.md</a:t>
            </a:r>
          </a:p>
          <a:p>
            <a:pPr>
              <a:defRPr sz="3300"/>
            </a:pPr>
            <a:r>
              <a:t>briefs/ = create a tiktok brief for each feature</a:t>
            </a:r>
          </a:p>
          <a:p>
            <a:pPr>
              <a:defRPr sz="3300"/>
            </a:pPr>
            <a:r>
              <a:t>ideas/ = loop(generate ideas) for each brief</a:t>
            </a:r>
          </a:p>
          <a:p>
            <a:pPr>
              <a:defRPr sz="3300"/>
            </a:pPr>
            <a:r>
              <a:t>videos/ = generate tiktoks for every idea</a:t>
            </a:r>
          </a:p>
          <a:p>
            <a:pPr>
              <a:defRPr sz="3300"/>
            </a:pPr>
            <a:r>
              <a:t>schedule and publish tiktoks</a:t>
            </a:r>
          </a:p>
          <a:p>
            <a:pPr>
              <a:defRPr sz="3300"/>
            </a:pPr>
            <a:r>
              <a:t>measure engagement, store feedback in feedback/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What’s the fastest way to generate value?"/>
          <p:cNvSpPr txBox="1"/>
          <p:nvPr>
            <p:ph type="title"/>
          </p:nvPr>
        </p:nvSpPr>
        <p:spPr>
          <a:prstGeom prst="rect">
            <a:avLst/>
          </a:prstGeom>
        </p:spPr>
        <p:txBody>
          <a:bodyPr/>
          <a:lstStyle/>
          <a:p>
            <a:pPr/>
            <a:r>
              <a:t>What’s the fastest way to generate value? </a:t>
            </a:r>
          </a:p>
        </p:txBody>
      </p:sp>
      <p:sp>
        <p:nvSpPr>
          <p:cNvPr id="179" name="Slide Subtitle"/>
          <p:cNvSpPr txBox="1"/>
          <p:nvPr>
            <p:ph type="body" idx="21"/>
          </p:nvPr>
        </p:nvSpPr>
        <p:spPr>
          <a:prstGeom prst="rect">
            <a:avLst/>
          </a:prstGeom>
        </p:spPr>
        <p:txBody>
          <a:bodyPr/>
          <a:lstStyle/>
          <a:p>
            <a:pPr/>
          </a:p>
        </p:txBody>
      </p:sp>
      <p:sp>
        <p:nvSpPr>
          <p:cNvPr id="180" name="L1 - manual labour: Right now - team of engineers. Write code.…"/>
          <p:cNvSpPr txBox="1"/>
          <p:nvPr>
            <p:ph type="body" idx="1"/>
          </p:nvPr>
        </p:nvSpPr>
        <p:spPr>
          <a:prstGeom prst="rect">
            <a:avLst/>
          </a:prstGeom>
        </p:spPr>
        <p:txBody>
          <a:bodyPr/>
          <a:lstStyle/>
          <a:p>
            <a:pPr marL="512063" indent="-512063" defTabSz="2048204">
              <a:spcBef>
                <a:spcPts val="3700"/>
              </a:spcBef>
              <a:defRPr sz="4032"/>
            </a:pPr>
            <a:r>
              <a:rPr b="1"/>
              <a:t>L1 - manual labour</a:t>
            </a:r>
            <a:r>
              <a:t>: Right now - team of engineers. Write code.</a:t>
            </a:r>
          </a:p>
          <a:p>
            <a:pPr marL="512063" indent="-512063" defTabSz="2048204">
              <a:spcBef>
                <a:spcPts val="3700"/>
              </a:spcBef>
              <a:defRPr sz="4032"/>
            </a:pPr>
            <a:r>
              <a:rPr b="1"/>
              <a:t>L2.1 - augmented labour</a:t>
            </a:r>
            <a:r>
              <a:t>: The engineers use some autocompletion AI. Cursor, Claude, ChatGPT, whatever. They merge PR’s, etc.</a:t>
            </a:r>
          </a:p>
          <a:p>
            <a:pPr marL="512063" indent="-512063" defTabSz="2048204">
              <a:spcBef>
                <a:spcPts val="3700"/>
              </a:spcBef>
              <a:defRPr sz="4032"/>
            </a:pPr>
            <a:r>
              <a:rPr b="1"/>
              <a:t>L3 - delegated labour</a:t>
            </a:r>
            <a:r>
              <a:t>: The engineers utilise agents to build features. They orchestrate and supervise the agents.</a:t>
            </a:r>
          </a:p>
          <a:p>
            <a:pPr marL="512063" indent="-512063" defTabSz="2048204">
              <a:spcBef>
                <a:spcPts val="3700"/>
              </a:spcBef>
              <a:defRPr b="1" sz="4032"/>
            </a:pPr>
            <a:r>
              <a:t>L4 - founder mode orchestration.</a:t>
            </a:r>
            <a:r>
              <a:rPr b="0"/>
              <a:t> The engineers build their own companies in code. Agents that supervise other agents, loops that self-improve and iterate.</a:t>
            </a:r>
            <a:endParaRPr b="0"/>
          </a:p>
          <a:p>
            <a:pPr marL="512063" indent="-512063" defTabSz="2048204">
              <a:spcBef>
                <a:spcPts val="3700"/>
              </a:spcBef>
              <a:defRPr b="1" sz="4032"/>
            </a:pPr>
            <a:r>
              <a:t>L5 - extended imagination</a:t>
            </a:r>
            <a:r>
              <a:rPr b="0"/>
              <a:t>. You don’t even tell AI’s to do things. You just imagine ideas which are live transcribed into an Apple Note, and like 100 AI’s analyse what you’re saying, spec it, work and build 1,000,000 prototypes, which are progressively refined while you’re talking. The AI is just an extension of your imagination.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Okay. And now we humans manually analyse"/>
          <p:cNvSpPr txBox="1"/>
          <p:nvPr>
            <p:ph type="title"/>
          </p:nvPr>
        </p:nvSpPr>
        <p:spPr>
          <a:prstGeom prst="rect">
            <a:avLst/>
          </a:prstGeom>
        </p:spPr>
        <p:txBody>
          <a:bodyPr/>
          <a:lstStyle>
            <a:lvl1pPr defTabSz="2389572">
              <a:defRPr spc="-166" sz="8330"/>
            </a:lvl1pPr>
          </a:lstStyle>
          <a:p>
            <a:pPr/>
            <a:r>
              <a:t>Okay. And now we humans manually analyse</a:t>
            </a:r>
          </a:p>
        </p:txBody>
      </p:sp>
      <p:sp>
        <p:nvSpPr>
          <p:cNvPr id="320" name="Okay. And now we humans manually analyse"/>
          <p:cNvSpPr txBox="1"/>
          <p:nvPr/>
        </p:nvSpPr>
        <p:spPr>
          <a:xfrm>
            <a:off x="1206500" y="3707490"/>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1" name="Okay. And now we humans manually analyse"/>
          <p:cNvSpPr txBox="1"/>
          <p:nvPr/>
        </p:nvSpPr>
        <p:spPr>
          <a:xfrm>
            <a:off x="1075100" y="2431038"/>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2" name="Okay. And now we humans manually analyse"/>
          <p:cNvSpPr txBox="1"/>
          <p:nvPr/>
        </p:nvSpPr>
        <p:spPr>
          <a:xfrm>
            <a:off x="1075100" y="5077800"/>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3" name="Okay. And now we humans manually analyse"/>
          <p:cNvSpPr txBox="1"/>
          <p:nvPr/>
        </p:nvSpPr>
        <p:spPr>
          <a:xfrm>
            <a:off x="1075100" y="689862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4" name="Okay. And now we humans manually analyse"/>
          <p:cNvSpPr txBox="1"/>
          <p:nvPr/>
        </p:nvSpPr>
        <p:spPr>
          <a:xfrm>
            <a:off x="1075100" y="7949818"/>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5" name="Okay. And now we humans manually analyse"/>
          <p:cNvSpPr txBox="1"/>
          <p:nvPr/>
        </p:nvSpPr>
        <p:spPr>
          <a:xfrm>
            <a:off x="1075100" y="9076100"/>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6" name="Okay. And now we humans manually analyse"/>
          <p:cNvSpPr txBox="1"/>
          <p:nvPr/>
        </p:nvSpPr>
        <p:spPr>
          <a:xfrm>
            <a:off x="1075100" y="965801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7" name="Okay. And now we humans manually analyse"/>
          <p:cNvSpPr txBox="1"/>
          <p:nvPr/>
        </p:nvSpPr>
        <p:spPr>
          <a:xfrm>
            <a:off x="1206500" y="11253578"/>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8" name="Okay. And now we humans manually analyse"/>
          <p:cNvSpPr txBox="1"/>
          <p:nvPr/>
        </p:nvSpPr>
        <p:spPr>
          <a:xfrm>
            <a:off x="1713326" y="689862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29" name="Okay. And now we humans manually analyse"/>
          <p:cNvSpPr txBox="1"/>
          <p:nvPr/>
        </p:nvSpPr>
        <p:spPr>
          <a:xfrm>
            <a:off x="2126296" y="4721143"/>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30" name="Okay. And now we humans manually analyse"/>
          <p:cNvSpPr txBox="1"/>
          <p:nvPr/>
        </p:nvSpPr>
        <p:spPr>
          <a:xfrm>
            <a:off x="2126296" y="4514659"/>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31" name="Okay. And now we humans manually analyse"/>
          <p:cNvSpPr txBox="1"/>
          <p:nvPr/>
        </p:nvSpPr>
        <p:spPr>
          <a:xfrm>
            <a:off x="2126296" y="3707490"/>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32" name="Okay. And now we humans manually analyse"/>
          <p:cNvSpPr txBox="1"/>
          <p:nvPr/>
        </p:nvSpPr>
        <p:spPr>
          <a:xfrm>
            <a:off x="1206500" y="6241624"/>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33" name="Okay. And now we humans manually analyse"/>
          <p:cNvSpPr txBox="1"/>
          <p:nvPr/>
        </p:nvSpPr>
        <p:spPr>
          <a:xfrm>
            <a:off x="1206500" y="8165689"/>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34" name="Okay. And now we humans manually analyse"/>
          <p:cNvSpPr txBox="1"/>
          <p:nvPr/>
        </p:nvSpPr>
        <p:spPr>
          <a:xfrm>
            <a:off x="1525613" y="10052211"/>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Okay. And now we humans manually analyse"/>
          <p:cNvSpPr txBox="1"/>
          <p:nvPr>
            <p:ph type="title"/>
          </p:nvPr>
        </p:nvSpPr>
        <p:spPr>
          <a:prstGeom prst="rect">
            <a:avLst/>
          </a:prstGeom>
        </p:spPr>
        <p:txBody>
          <a:bodyPr/>
          <a:lstStyle>
            <a:lvl1pPr defTabSz="2389572">
              <a:defRPr spc="-166" sz="8330"/>
            </a:lvl1pPr>
          </a:lstStyle>
          <a:p>
            <a:pPr/>
            <a:r>
              <a:t>Okay. And now we humans manually analyse</a:t>
            </a:r>
          </a:p>
        </p:txBody>
      </p:sp>
      <p:sp>
        <p:nvSpPr>
          <p:cNvPr id="337" name="Okay. And now we humans manually analyse"/>
          <p:cNvSpPr txBox="1"/>
          <p:nvPr/>
        </p:nvSpPr>
        <p:spPr>
          <a:xfrm>
            <a:off x="1206500" y="3707490"/>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38" name="Okay. And now we humans manually analyse"/>
          <p:cNvSpPr txBox="1"/>
          <p:nvPr/>
        </p:nvSpPr>
        <p:spPr>
          <a:xfrm>
            <a:off x="1075100" y="2431038"/>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39" name="Okay. And now we humans manually analyse"/>
          <p:cNvSpPr txBox="1"/>
          <p:nvPr/>
        </p:nvSpPr>
        <p:spPr>
          <a:xfrm>
            <a:off x="1075100" y="5077800"/>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0" name="Okay. And now we humans manually analyse"/>
          <p:cNvSpPr txBox="1"/>
          <p:nvPr/>
        </p:nvSpPr>
        <p:spPr>
          <a:xfrm>
            <a:off x="1075100" y="689862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1" name="Okay. And now we humans manually analyse"/>
          <p:cNvSpPr txBox="1"/>
          <p:nvPr/>
        </p:nvSpPr>
        <p:spPr>
          <a:xfrm>
            <a:off x="1075100" y="7949818"/>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2" name="Okay. And now we humans manually analyse"/>
          <p:cNvSpPr txBox="1"/>
          <p:nvPr/>
        </p:nvSpPr>
        <p:spPr>
          <a:xfrm>
            <a:off x="1075100" y="9076100"/>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3" name="Okay. And now we humans manually analyse"/>
          <p:cNvSpPr txBox="1"/>
          <p:nvPr/>
        </p:nvSpPr>
        <p:spPr>
          <a:xfrm>
            <a:off x="1075100" y="965801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4" name="Okay. And now we humans manually analyse"/>
          <p:cNvSpPr txBox="1"/>
          <p:nvPr/>
        </p:nvSpPr>
        <p:spPr>
          <a:xfrm>
            <a:off x="1206500" y="11253578"/>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5" name="Okay. And now we humans manually analyse"/>
          <p:cNvSpPr txBox="1"/>
          <p:nvPr/>
        </p:nvSpPr>
        <p:spPr>
          <a:xfrm>
            <a:off x="1713326" y="689862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6" name="Okay. And now we humans manually analyse"/>
          <p:cNvSpPr txBox="1"/>
          <p:nvPr/>
        </p:nvSpPr>
        <p:spPr>
          <a:xfrm>
            <a:off x="2126296" y="4721143"/>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7" name="Okay. And now we humans manually analyse"/>
          <p:cNvSpPr txBox="1"/>
          <p:nvPr/>
        </p:nvSpPr>
        <p:spPr>
          <a:xfrm>
            <a:off x="2126296" y="4514659"/>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8" name="Okay. And now we humans manually analyse"/>
          <p:cNvSpPr txBox="1"/>
          <p:nvPr/>
        </p:nvSpPr>
        <p:spPr>
          <a:xfrm>
            <a:off x="2126296" y="3707490"/>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49" name="Okay. And now we humans manually analyse"/>
          <p:cNvSpPr txBox="1"/>
          <p:nvPr/>
        </p:nvSpPr>
        <p:spPr>
          <a:xfrm>
            <a:off x="1206500" y="6241624"/>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50" name="Okay. And now we humans manually analyse"/>
          <p:cNvSpPr txBox="1"/>
          <p:nvPr/>
        </p:nvSpPr>
        <p:spPr>
          <a:xfrm>
            <a:off x="1206500" y="8165689"/>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51" name="Okay. And now we humans manually analyse"/>
          <p:cNvSpPr txBox="1"/>
          <p:nvPr/>
        </p:nvSpPr>
        <p:spPr>
          <a:xfrm>
            <a:off x="1525613" y="10052211"/>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52" name="Rectangle"/>
          <p:cNvSpPr/>
          <p:nvPr/>
        </p:nvSpPr>
        <p:spPr>
          <a:xfrm>
            <a:off x="6583212" y="3726408"/>
            <a:ext cx="11855803" cy="7139365"/>
          </a:xfrm>
          <a:prstGeom prst="rect">
            <a:avLst/>
          </a:pr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353" name="pasted-movie.png" descr="pasted-movie.png"/>
          <p:cNvPicPr>
            <a:picLocks noChangeAspect="1"/>
          </p:cNvPicPr>
          <p:nvPr/>
        </p:nvPicPr>
        <p:blipFill>
          <a:blip r:embed="rId2">
            <a:extLst/>
          </a:blip>
          <a:stretch>
            <a:fillRect/>
          </a:stretch>
        </p:blipFill>
        <p:spPr>
          <a:xfrm>
            <a:off x="6923113" y="3613090"/>
            <a:ext cx="11430001" cy="7620001"/>
          </a:xfrm>
          <a:prstGeom prst="rect">
            <a:avLst/>
          </a:prstGeom>
          <a:ln w="12700">
            <a:miter lim="400000"/>
          </a:ln>
        </p:spPr>
      </p:pic>
      <p:pic>
        <p:nvPicPr>
          <p:cNvPr id="354" name="pasted-movie.png" descr="pasted-movie.png"/>
          <p:cNvPicPr>
            <a:picLocks noChangeAspect="1"/>
          </p:cNvPicPr>
          <p:nvPr/>
        </p:nvPicPr>
        <p:blipFill>
          <a:blip r:embed="rId3">
            <a:extLst/>
          </a:blip>
          <a:stretch>
            <a:fillRect/>
          </a:stretch>
        </p:blipFill>
        <p:spPr>
          <a:xfrm>
            <a:off x="1048483" y="4272219"/>
            <a:ext cx="7504046" cy="4059566"/>
          </a:xfrm>
          <a:prstGeom prst="rect">
            <a:avLst/>
          </a:prstGeom>
          <a:ln w="12700">
            <a:miter lim="400000"/>
          </a:ln>
        </p:spPr>
      </p:pic>
      <p:pic>
        <p:nvPicPr>
          <p:cNvPr id="355" name="pasted-movie.png" descr="pasted-movie.png"/>
          <p:cNvPicPr>
            <a:picLocks noChangeAspect="1"/>
          </p:cNvPicPr>
          <p:nvPr/>
        </p:nvPicPr>
        <p:blipFill>
          <a:blip r:embed="rId3">
            <a:extLst/>
          </a:blip>
          <a:stretch>
            <a:fillRect/>
          </a:stretch>
        </p:blipFill>
        <p:spPr>
          <a:xfrm>
            <a:off x="16703799" y="9658012"/>
            <a:ext cx="7504046" cy="4059567"/>
          </a:xfrm>
          <a:prstGeom prst="rect">
            <a:avLst/>
          </a:prstGeom>
          <a:ln w="12700">
            <a:miter lim="400000"/>
          </a:ln>
        </p:spPr>
      </p:pic>
      <p:pic>
        <p:nvPicPr>
          <p:cNvPr id="356" name="pasted-movie.png" descr="pasted-movie.png"/>
          <p:cNvPicPr>
            <a:picLocks noChangeAspect="1"/>
          </p:cNvPicPr>
          <p:nvPr/>
        </p:nvPicPr>
        <p:blipFill>
          <a:blip r:embed="rId3">
            <a:extLst/>
          </a:blip>
          <a:stretch>
            <a:fillRect/>
          </a:stretch>
        </p:blipFill>
        <p:spPr>
          <a:xfrm>
            <a:off x="17360796" y="3652764"/>
            <a:ext cx="7504046" cy="4059567"/>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Okay. And now we humans manually analyse"/>
          <p:cNvSpPr txBox="1"/>
          <p:nvPr>
            <p:ph type="title"/>
          </p:nvPr>
        </p:nvSpPr>
        <p:spPr>
          <a:prstGeom prst="rect">
            <a:avLst/>
          </a:prstGeom>
        </p:spPr>
        <p:txBody>
          <a:bodyPr/>
          <a:lstStyle>
            <a:lvl1pPr defTabSz="2389572">
              <a:defRPr spc="-166" sz="8330"/>
            </a:lvl1pPr>
          </a:lstStyle>
          <a:p>
            <a:pPr/>
            <a:r>
              <a:t>Okay. And now we humans manually analyse</a:t>
            </a:r>
          </a:p>
        </p:txBody>
      </p:sp>
      <p:sp>
        <p:nvSpPr>
          <p:cNvPr id="359" name="Okay. And now we humans manually analyse"/>
          <p:cNvSpPr txBox="1"/>
          <p:nvPr/>
        </p:nvSpPr>
        <p:spPr>
          <a:xfrm>
            <a:off x="1206500" y="3707490"/>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0" name="Okay. And now we humans manually analyse"/>
          <p:cNvSpPr txBox="1"/>
          <p:nvPr/>
        </p:nvSpPr>
        <p:spPr>
          <a:xfrm>
            <a:off x="1075100" y="2431038"/>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1" name="Okay. And now we humans manually analyse"/>
          <p:cNvSpPr txBox="1"/>
          <p:nvPr/>
        </p:nvSpPr>
        <p:spPr>
          <a:xfrm>
            <a:off x="1075100" y="5077800"/>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2" name="Okay. And now we humans manually analyse"/>
          <p:cNvSpPr txBox="1"/>
          <p:nvPr/>
        </p:nvSpPr>
        <p:spPr>
          <a:xfrm>
            <a:off x="1075100" y="689862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3" name="Okay. And now we humans manually analyse"/>
          <p:cNvSpPr txBox="1"/>
          <p:nvPr/>
        </p:nvSpPr>
        <p:spPr>
          <a:xfrm>
            <a:off x="1075100" y="7949818"/>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4" name="Okay. And now we humans manually analyse"/>
          <p:cNvSpPr txBox="1"/>
          <p:nvPr/>
        </p:nvSpPr>
        <p:spPr>
          <a:xfrm>
            <a:off x="1075100" y="9076100"/>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5" name="Okay. And now we humans manually analyse"/>
          <p:cNvSpPr txBox="1"/>
          <p:nvPr/>
        </p:nvSpPr>
        <p:spPr>
          <a:xfrm>
            <a:off x="1075100" y="965801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6" name="Okay. And now we humans manually analyse"/>
          <p:cNvSpPr txBox="1"/>
          <p:nvPr/>
        </p:nvSpPr>
        <p:spPr>
          <a:xfrm>
            <a:off x="1206500" y="11253578"/>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7" name="Okay. And now we humans manually analyse"/>
          <p:cNvSpPr txBox="1"/>
          <p:nvPr/>
        </p:nvSpPr>
        <p:spPr>
          <a:xfrm>
            <a:off x="1713326" y="6898622"/>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8" name="Okay. And now we humans manually analyse"/>
          <p:cNvSpPr txBox="1"/>
          <p:nvPr/>
        </p:nvSpPr>
        <p:spPr>
          <a:xfrm>
            <a:off x="2126296" y="4721143"/>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69" name="Okay. And now we humans manually analyse"/>
          <p:cNvSpPr txBox="1"/>
          <p:nvPr/>
        </p:nvSpPr>
        <p:spPr>
          <a:xfrm>
            <a:off x="2126296" y="4514659"/>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70" name="Okay. And now we humans manually analyse"/>
          <p:cNvSpPr txBox="1"/>
          <p:nvPr/>
        </p:nvSpPr>
        <p:spPr>
          <a:xfrm>
            <a:off x="2126296" y="3707490"/>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71" name="Okay. And now we humans manually analyse"/>
          <p:cNvSpPr txBox="1"/>
          <p:nvPr/>
        </p:nvSpPr>
        <p:spPr>
          <a:xfrm>
            <a:off x="1206500" y="6241624"/>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72" name="Okay. And now we humans manually analyse"/>
          <p:cNvSpPr txBox="1"/>
          <p:nvPr/>
        </p:nvSpPr>
        <p:spPr>
          <a:xfrm>
            <a:off x="1206500" y="8165689"/>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73" name="Okay. And now we humans manually analyse"/>
          <p:cNvSpPr txBox="1"/>
          <p:nvPr/>
        </p:nvSpPr>
        <p:spPr>
          <a:xfrm>
            <a:off x="1525613" y="10052211"/>
            <a:ext cx="21971001"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89572">
              <a:lnSpc>
                <a:spcPct val="80000"/>
              </a:lnSpc>
              <a:spcBef>
                <a:spcPts val="0"/>
              </a:spcBef>
              <a:defRPr b="1" spc="-166" sz="8330"/>
            </a:lvl1pPr>
          </a:lstStyle>
          <a:p>
            <a:pPr/>
            <a:r>
              <a:t>Okay. And now we humans manually analyse</a:t>
            </a:r>
          </a:p>
        </p:txBody>
      </p:sp>
      <p:sp>
        <p:nvSpPr>
          <p:cNvPr id="374" name="Rectangle"/>
          <p:cNvSpPr/>
          <p:nvPr/>
        </p:nvSpPr>
        <p:spPr>
          <a:xfrm>
            <a:off x="6583212" y="3726408"/>
            <a:ext cx="11855803" cy="7139365"/>
          </a:xfrm>
          <a:prstGeom prst="rect">
            <a:avLst/>
          </a:pr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375" name="pasted-movie.png" descr="pasted-movie.png"/>
          <p:cNvPicPr>
            <a:picLocks noChangeAspect="1"/>
          </p:cNvPicPr>
          <p:nvPr/>
        </p:nvPicPr>
        <p:blipFill>
          <a:blip r:embed="rId2">
            <a:extLst/>
          </a:blip>
          <a:stretch>
            <a:fillRect/>
          </a:stretch>
        </p:blipFill>
        <p:spPr>
          <a:xfrm>
            <a:off x="6923113" y="3613090"/>
            <a:ext cx="11430001" cy="7620001"/>
          </a:xfrm>
          <a:prstGeom prst="rect">
            <a:avLst/>
          </a:prstGeom>
          <a:ln w="12700">
            <a:miter lim="400000"/>
          </a:ln>
        </p:spPr>
      </p:pic>
      <p:pic>
        <p:nvPicPr>
          <p:cNvPr id="376" name="pasted-movie.png" descr="pasted-movie.png"/>
          <p:cNvPicPr>
            <a:picLocks noChangeAspect="1"/>
          </p:cNvPicPr>
          <p:nvPr/>
        </p:nvPicPr>
        <p:blipFill>
          <a:blip r:embed="rId3">
            <a:extLst/>
          </a:blip>
          <a:stretch>
            <a:fillRect/>
          </a:stretch>
        </p:blipFill>
        <p:spPr>
          <a:xfrm>
            <a:off x="1048483" y="4272219"/>
            <a:ext cx="7504046" cy="4059566"/>
          </a:xfrm>
          <a:prstGeom prst="rect">
            <a:avLst/>
          </a:prstGeom>
          <a:ln w="12700">
            <a:miter lim="400000"/>
          </a:ln>
        </p:spPr>
      </p:pic>
      <p:pic>
        <p:nvPicPr>
          <p:cNvPr id="377" name="pasted-movie.png" descr="pasted-movie.png"/>
          <p:cNvPicPr>
            <a:picLocks noChangeAspect="1"/>
          </p:cNvPicPr>
          <p:nvPr/>
        </p:nvPicPr>
        <p:blipFill>
          <a:blip r:embed="rId3">
            <a:extLst/>
          </a:blip>
          <a:stretch>
            <a:fillRect/>
          </a:stretch>
        </p:blipFill>
        <p:spPr>
          <a:xfrm>
            <a:off x="16703799" y="9658012"/>
            <a:ext cx="7504046" cy="4059567"/>
          </a:xfrm>
          <a:prstGeom prst="rect">
            <a:avLst/>
          </a:prstGeom>
          <a:ln w="12700">
            <a:miter lim="400000"/>
          </a:ln>
        </p:spPr>
      </p:pic>
      <p:pic>
        <p:nvPicPr>
          <p:cNvPr id="378" name="pasted-movie.png" descr="pasted-movie.png"/>
          <p:cNvPicPr>
            <a:picLocks noChangeAspect="1"/>
          </p:cNvPicPr>
          <p:nvPr/>
        </p:nvPicPr>
        <p:blipFill>
          <a:blip r:embed="rId3">
            <a:extLst/>
          </a:blip>
          <a:stretch>
            <a:fillRect/>
          </a:stretch>
        </p:blipFill>
        <p:spPr>
          <a:xfrm>
            <a:off x="17360796" y="3652764"/>
            <a:ext cx="7504046" cy="4059567"/>
          </a:xfrm>
          <a:prstGeom prst="rect">
            <a:avLst/>
          </a:prstGeom>
          <a:ln w="12700">
            <a:miter lim="400000"/>
          </a:ln>
        </p:spPr>
      </p:pic>
      <p:sp>
        <p:nvSpPr>
          <p:cNvPr id="379" name="Text"/>
          <p:cNvSpPr txBox="1"/>
          <p:nvPr/>
        </p:nvSpPr>
        <p:spPr>
          <a:xfrm>
            <a:off x="3391837" y="5657190"/>
            <a:ext cx="9512301" cy="74450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p>
        </p:txBody>
      </p:sp>
      <p:pic>
        <p:nvPicPr>
          <p:cNvPr id="380" name="pasted-movie.png" descr="pasted-movie.png"/>
          <p:cNvPicPr>
            <a:picLocks noChangeAspect="1"/>
          </p:cNvPicPr>
          <p:nvPr/>
        </p:nvPicPr>
        <p:blipFill>
          <a:blip r:embed="rId4">
            <a:extLst/>
          </a:blip>
          <a:stretch>
            <a:fillRect/>
          </a:stretch>
        </p:blipFill>
        <p:spPr>
          <a:xfrm>
            <a:off x="3391837" y="5657190"/>
            <a:ext cx="9398001" cy="72136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Uhhhhh…no. We loop the feedback too, dumbass."/>
          <p:cNvSpPr txBox="1"/>
          <p:nvPr>
            <p:ph type="title"/>
          </p:nvPr>
        </p:nvSpPr>
        <p:spPr>
          <a:prstGeom prst="rect">
            <a:avLst/>
          </a:prstGeom>
        </p:spPr>
        <p:txBody>
          <a:bodyPr/>
          <a:lstStyle>
            <a:lvl1pPr defTabSz="2145738">
              <a:defRPr spc="-149" sz="7480"/>
            </a:lvl1pPr>
          </a:lstStyle>
          <a:p>
            <a:pPr/>
            <a:r>
              <a:t>Uhhhhh…no. We loop the feedback too, dumbass.</a:t>
            </a:r>
          </a:p>
        </p:txBody>
      </p:sp>
      <p:pic>
        <p:nvPicPr>
          <p:cNvPr id="383" name="pasted-movie.png" descr="pasted-movie.png"/>
          <p:cNvPicPr>
            <a:picLocks noChangeAspect="1"/>
          </p:cNvPicPr>
          <p:nvPr/>
        </p:nvPicPr>
        <p:blipFill>
          <a:blip r:embed="rId2">
            <a:extLst/>
          </a:blip>
          <a:stretch>
            <a:fillRect/>
          </a:stretch>
        </p:blipFill>
        <p:spPr>
          <a:xfrm>
            <a:off x="101116" y="3007744"/>
            <a:ext cx="946121" cy="946121"/>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Uhhhhh…no. We loop the feedback too, dumbass."/>
          <p:cNvSpPr txBox="1"/>
          <p:nvPr>
            <p:ph type="title"/>
          </p:nvPr>
        </p:nvSpPr>
        <p:spPr>
          <a:prstGeom prst="rect">
            <a:avLst/>
          </a:prstGeom>
        </p:spPr>
        <p:txBody>
          <a:bodyPr/>
          <a:lstStyle>
            <a:lvl1pPr defTabSz="2145738">
              <a:defRPr spc="-149" sz="7480"/>
            </a:lvl1pPr>
          </a:lstStyle>
          <a:p>
            <a:pPr/>
            <a:r>
              <a:t>Uhhhhh…no. We loop the feedback too, dumbass.</a:t>
            </a:r>
          </a:p>
        </p:txBody>
      </p:sp>
      <p:sp>
        <p:nvSpPr>
          <p:cNvPr id="386" name="Hey ChatGPT, the marketing video where I intentionally spark rage in my viewers where I talk about &lt;insert-your-contentious-political-current-thing-here&gt; while  two OF models I hired jiggle their tits in the backgrounds seems to be doing the numbers on I"/>
          <p:cNvSpPr txBox="1"/>
          <p:nvPr/>
        </p:nvSpPr>
        <p:spPr>
          <a:xfrm>
            <a:off x="1183386" y="3092115"/>
            <a:ext cx="22017229" cy="8320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Hey ChatGPT, the marketing video where I intentionally spark rage in my viewers</a:t>
            </a:r>
            <a:br/>
            <a:r>
              <a:t>where I talk about &lt;insert-your-contentious-political-current-thing-here&gt; while </a:t>
            </a:r>
            <a:br/>
            <a:r>
              <a:t>two OF models I hired jiggle their tits in the backgrounds seems to be doing the</a:t>
            </a:r>
            <a:br/>
            <a:r>
              <a:t>numbers on Instagram. </a:t>
            </a:r>
          </a:p>
          <a:p>
            <a:pPr/>
            <a:r>
              <a:t>My other one where I talk really boringly about B2B SaaS only got views from </a:t>
            </a:r>
            <a:br/>
            <a:r>
              <a:t>my grandma saying “good work”</a:t>
            </a:r>
          </a:p>
          <a:p>
            <a:pPr/>
            <a:r>
              <a:t>What could this mean?</a:t>
            </a:r>
          </a:p>
          <a:p>
            <a:pPr/>
          </a:p>
        </p:txBody>
      </p:sp>
      <p:pic>
        <p:nvPicPr>
          <p:cNvPr id="387" name="pasted-movie.png" descr="pasted-movie.png"/>
          <p:cNvPicPr>
            <a:picLocks noChangeAspect="1"/>
          </p:cNvPicPr>
          <p:nvPr/>
        </p:nvPicPr>
        <p:blipFill>
          <a:blip r:embed="rId2">
            <a:extLst/>
          </a:blip>
          <a:stretch>
            <a:fillRect/>
          </a:stretch>
        </p:blipFill>
        <p:spPr>
          <a:xfrm>
            <a:off x="101116" y="3007744"/>
            <a:ext cx="946121" cy="94612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Uhhhhh…no. We loop the feedback too, dumbass."/>
          <p:cNvSpPr txBox="1"/>
          <p:nvPr>
            <p:ph type="title"/>
          </p:nvPr>
        </p:nvSpPr>
        <p:spPr>
          <a:prstGeom prst="rect">
            <a:avLst/>
          </a:prstGeom>
        </p:spPr>
        <p:txBody>
          <a:bodyPr/>
          <a:lstStyle>
            <a:lvl1pPr defTabSz="2145738">
              <a:defRPr spc="-149" sz="7480"/>
            </a:lvl1pPr>
          </a:lstStyle>
          <a:p>
            <a:pPr/>
            <a:r>
              <a:t>Uhhhhh…no. We loop the feedback too, dumbass.</a:t>
            </a:r>
          </a:p>
        </p:txBody>
      </p:sp>
      <p:sp>
        <p:nvSpPr>
          <p:cNvPr id="390" name="Hey ChatGPT, the marketing video where I intentionally spark rage in my viewers where I talk about &lt;insert-your-contentious-political-current-thing-here&gt; while  two OF models I hired jiggle their tits in the backgrounds seems to be doing the numbers on I"/>
          <p:cNvSpPr txBox="1"/>
          <p:nvPr/>
        </p:nvSpPr>
        <p:spPr>
          <a:xfrm>
            <a:off x="1183386" y="2479756"/>
            <a:ext cx="22017229" cy="95448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Hey ChatGPT, the marketing video where I intentionally spark rage in my viewers</a:t>
            </a:r>
            <a:br/>
            <a:r>
              <a:t>where I talk about &lt;insert-your-contentious-political-current-thing-here&gt; while </a:t>
            </a:r>
            <a:br/>
            <a:r>
              <a:t>two OF models I hired jiggle their tits in the backgrounds seems to be doing the</a:t>
            </a:r>
            <a:br/>
            <a:r>
              <a:t>numbers on Instagram. </a:t>
            </a:r>
          </a:p>
          <a:p>
            <a:pPr/>
            <a:r>
              <a:t>My other one where I talk really boringly about B2B SaaS only got views from </a:t>
            </a:r>
            <a:br/>
            <a:r>
              <a:t>my grandma saying “good work”</a:t>
            </a:r>
          </a:p>
          <a:p>
            <a:pPr/>
            <a:r>
              <a:t>What could this mean?</a:t>
            </a:r>
          </a:p>
          <a:p>
            <a:pPr/>
          </a:p>
          <a:p>
            <a:pPr/>
            <a:r>
              <a:t>&gt; It seems that sex sells and people want to feel angry. </a:t>
            </a:r>
          </a:p>
          <a:p>
            <a:pPr/>
            <a:r>
              <a:t>&gt; Adding this to AGENTS.md.</a:t>
            </a:r>
          </a:p>
        </p:txBody>
      </p:sp>
      <p:pic>
        <p:nvPicPr>
          <p:cNvPr id="391" name="pasted-movie.png" descr="pasted-movie.png"/>
          <p:cNvPicPr>
            <a:picLocks noChangeAspect="1"/>
          </p:cNvPicPr>
          <p:nvPr/>
        </p:nvPicPr>
        <p:blipFill>
          <a:blip r:embed="rId2">
            <a:extLst/>
          </a:blip>
          <a:stretch>
            <a:fillRect/>
          </a:stretch>
        </p:blipFill>
        <p:spPr>
          <a:xfrm>
            <a:off x="44801" y="9997040"/>
            <a:ext cx="1050939" cy="1046268"/>
          </a:xfrm>
          <a:prstGeom prst="rect">
            <a:avLst/>
          </a:prstGeom>
          <a:ln w="12700">
            <a:miter lim="400000"/>
          </a:ln>
        </p:spPr>
      </p:pic>
      <p:pic>
        <p:nvPicPr>
          <p:cNvPr id="392" name="pasted-movie.png" descr="pasted-movie.png"/>
          <p:cNvPicPr>
            <a:picLocks noChangeAspect="1"/>
          </p:cNvPicPr>
          <p:nvPr/>
        </p:nvPicPr>
        <p:blipFill>
          <a:blip r:embed="rId3">
            <a:extLst/>
          </a:blip>
          <a:stretch>
            <a:fillRect/>
          </a:stretch>
        </p:blipFill>
        <p:spPr>
          <a:xfrm>
            <a:off x="97210" y="2519688"/>
            <a:ext cx="946122" cy="946122"/>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IT’S 2026 PEOPLE"/>
          <p:cNvSpPr txBox="1"/>
          <p:nvPr>
            <p:ph type="title"/>
          </p:nvPr>
        </p:nvSpPr>
        <p:spPr>
          <a:xfrm>
            <a:off x="1206500" y="891419"/>
            <a:ext cx="21971000" cy="12704121"/>
          </a:xfrm>
          <a:prstGeom prst="rect">
            <a:avLst/>
          </a:prstGeom>
        </p:spPr>
        <p:txBody>
          <a:bodyPr/>
          <a:lstStyle>
            <a:lvl1pPr algn="ctr">
              <a:defRPr spc="-362" sz="36200"/>
            </a:lvl1pPr>
          </a:lstStyle>
          <a:p>
            <a:pPr/>
            <a:r>
              <a:t>IT’S 2026 PEOPLE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get with…"/>
          <p:cNvSpPr txBox="1"/>
          <p:nvPr>
            <p:ph type="title"/>
          </p:nvPr>
        </p:nvSpPr>
        <p:spPr>
          <a:xfrm>
            <a:off x="1206500" y="121793"/>
            <a:ext cx="21971000" cy="12704121"/>
          </a:xfrm>
          <a:prstGeom prst="rect">
            <a:avLst/>
          </a:prstGeom>
        </p:spPr>
        <p:txBody>
          <a:bodyPr/>
          <a:lstStyle/>
          <a:p>
            <a:pPr algn="ctr" defTabSz="2096971">
              <a:defRPr spc="-311" sz="31132"/>
            </a:pPr>
            <a:r>
              <a:t>get with </a:t>
            </a:r>
          </a:p>
          <a:p>
            <a:pPr algn="ctr" defTabSz="2096971">
              <a:defRPr spc="-311" sz="31132"/>
            </a:pPr>
            <a:r>
              <a:t>the program</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8" name="pasted-movie.png" descr="pasted-movie.png"/>
          <p:cNvPicPr>
            <a:picLocks noChangeAspect="1"/>
          </p:cNvPicPr>
          <p:nvPr/>
        </p:nvPicPr>
        <p:blipFill>
          <a:blip r:embed="rId2">
            <a:extLst/>
          </a:blip>
          <a:stretch>
            <a:fillRect/>
          </a:stretch>
        </p:blipFill>
        <p:spPr>
          <a:xfrm>
            <a:off x="2594041" y="1587500"/>
            <a:ext cx="16192501" cy="10541000"/>
          </a:xfrm>
          <a:prstGeom prst="rect">
            <a:avLst/>
          </a:prstGeom>
          <a:ln w="12700">
            <a:miter lim="400000"/>
          </a:ln>
        </p:spPr>
      </p:pic>
      <p:sp>
        <p:nvSpPr>
          <p:cNvPr id="399" name="an AI…"/>
          <p:cNvSpPr txBox="1"/>
          <p:nvPr/>
        </p:nvSpPr>
        <p:spPr>
          <a:xfrm>
            <a:off x="19722923" y="3396570"/>
            <a:ext cx="3546958" cy="4482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an AI </a:t>
            </a:r>
          </a:p>
          <a:p>
            <a:pPr/>
            <a:r>
              <a:t>cloned</a:t>
            </a:r>
          </a:p>
          <a:p>
            <a:pPr/>
            <a:r>
              <a:t>an entire OS</a:t>
            </a:r>
          </a:p>
          <a:p>
            <a:pPr/>
            <a:r>
              <a:t>from scratch</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my computer literally built me a neural network…"/>
          <p:cNvSpPr txBox="1"/>
          <p:nvPr/>
        </p:nvSpPr>
        <p:spPr>
          <a:xfrm>
            <a:off x="1983985" y="1329660"/>
            <a:ext cx="18215764" cy="10606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my computer literally built me a neural network</a:t>
            </a:r>
          </a:p>
          <a:p>
            <a:pPr/>
            <a:r>
              <a:t>which taught random geometric shapes how to walk</a:t>
            </a:r>
          </a:p>
          <a:p>
            <a:pPr/>
            <a:r>
              <a:t>and then gave some of them roles as predators and others as prey</a:t>
            </a:r>
          </a:p>
          <a:p>
            <a:pPr/>
            <a:r>
              <a:t>and gave eyes to each so they could see the other ones</a:t>
            </a:r>
          </a:p>
          <a:p>
            <a:pPr/>
            <a:r>
              <a:t>and then trained the predators to chase the prey</a:t>
            </a:r>
          </a:p>
          <a:p>
            <a:pPr/>
            <a:r>
              <a:t>and the prey to run away</a:t>
            </a:r>
          </a:p>
          <a:p>
            <a:pPr/>
            <a:r>
              <a:t>and all I had to do</a:t>
            </a:r>
          </a:p>
          <a:p>
            <a:pPr/>
            <a:r>
              <a:t>was ask it to do that</a:t>
            </a:r>
          </a:p>
          <a:p>
            <a:pPr/>
            <a:r>
              <a:t>and sit and steer it for a bit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What’s the bottleneck?"/>
          <p:cNvSpPr txBox="1"/>
          <p:nvPr>
            <p:ph type="title"/>
          </p:nvPr>
        </p:nvSpPr>
        <p:spPr>
          <a:prstGeom prst="rect">
            <a:avLst/>
          </a:prstGeom>
        </p:spPr>
        <p:txBody>
          <a:bodyPr/>
          <a:lstStyle/>
          <a:p>
            <a:pPr/>
            <a:r>
              <a:t>What’s the bottleneck?</a:t>
            </a:r>
          </a:p>
        </p:txBody>
      </p:sp>
      <p:sp>
        <p:nvSpPr>
          <p:cNvPr id="183" name="Slide Subtitle"/>
          <p:cNvSpPr txBox="1"/>
          <p:nvPr>
            <p:ph type="body" idx="21"/>
          </p:nvPr>
        </p:nvSpPr>
        <p:spPr>
          <a:prstGeom prst="rect">
            <a:avLst/>
          </a:prstGeom>
        </p:spPr>
        <p:txBody>
          <a:bodyPr/>
          <a:lstStyle/>
          <a:p>
            <a:pPr/>
          </a:p>
        </p:txBody>
      </p:sp>
      <p:graphicFrame>
        <p:nvGraphicFramePr>
          <p:cNvPr id="184" name="Table 1"/>
          <p:cNvGraphicFramePr/>
          <p:nvPr/>
        </p:nvGraphicFramePr>
        <p:xfrm>
          <a:off x="1267066" y="4254854"/>
          <a:ext cx="21558662" cy="825601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90993"/>
                <a:gridCol w="3590993"/>
                <a:gridCol w="3590993"/>
                <a:gridCol w="3590993"/>
                <a:gridCol w="3590993"/>
                <a:gridCol w="3590993"/>
              </a:tblGrid>
              <a:tr h="1373885">
                <a:tc>
                  <a:txBody>
                    <a:bodyPr/>
                    <a:lstStyle/>
                    <a:p>
                      <a:pPr defTabSz="914400"/>
                      <a:r>
                        <a:rPr b="1" sz="2600" u="sng"/>
                        <a:t>Level</a:t>
                      </a:r>
                    </a:p>
                  </a:txBody>
                  <a:tcPr marL="50800" marR="50800" marT="50800" marB="50800" anchor="ctr" anchorCtr="0" horzOverflow="overflow"/>
                </a:tc>
                <a:tc>
                  <a:txBody>
                    <a:bodyPr/>
                    <a:lstStyle/>
                    <a:p>
                      <a:pPr defTabSz="914400"/>
                      <a:r>
                        <a:rPr b="1" sz="2600" u="sng"/>
                        <a:t>Gist</a:t>
                      </a:r>
                    </a:p>
                  </a:txBody>
                  <a:tcPr marL="50800" marR="50800" marT="50800" marB="50800" anchor="ctr" anchorCtr="0" horzOverflow="overflow"/>
                </a:tc>
                <a:tc>
                  <a:txBody>
                    <a:bodyPr/>
                    <a:lstStyle/>
                    <a:p>
                      <a:pPr defTabSz="914400"/>
                      <a:r>
                        <a:rPr b="1" sz="2600" u="sng"/>
                        <a:t>SOTA</a:t>
                      </a:r>
                    </a:p>
                  </a:txBody>
                  <a:tcPr marL="50800" marR="50800" marT="50800" marB="50800" anchor="ctr" anchorCtr="0" horzOverflow="overflow"/>
                </a:tc>
                <a:tc>
                  <a:txBody>
                    <a:bodyPr/>
                    <a:lstStyle/>
                    <a:p>
                      <a:pPr defTabSz="914400"/>
                      <a:r>
                        <a:rPr b="1" sz="2600" u="sng"/>
                        <a:t>Innovation</a:t>
                      </a:r>
                    </a:p>
                  </a:txBody>
                  <a:tcPr marL="50800" marR="50800" marT="50800" marB="50800" anchor="ctr" anchorCtr="0" horzOverflow="overflow"/>
                </a:tc>
                <a:tc>
                  <a:txBody>
                    <a:bodyPr/>
                    <a:lstStyle/>
                    <a:p>
                      <a:pPr defTabSz="914400"/>
                      <a:r>
                        <a:rPr b="1" sz="2600" u="sng"/>
                        <a:t>Unlock</a:t>
                      </a:r>
                    </a:p>
                  </a:txBody>
                  <a:tcPr marL="50800" marR="50800" marT="50800" marB="50800" anchor="ctr" anchorCtr="0" horzOverflow="overflow"/>
                </a:tc>
                <a:tc>
                  <a:txBody>
                    <a:bodyPr/>
                    <a:lstStyle/>
                    <a:p>
                      <a:pPr defTabSz="914400"/>
                      <a:r>
                        <a:rPr b="1" sz="2600" u="sng"/>
                        <a:t>New bottleneck</a:t>
                      </a:r>
                    </a:p>
                  </a:txBody>
                  <a:tcPr marL="50800" marR="50800" marT="50800" marB="50800" anchor="ctr" anchorCtr="0" horzOverflow="overflow"/>
                </a:tc>
              </a:tr>
              <a:tr h="1373885">
                <a:tc>
                  <a:txBody>
                    <a:bodyPr/>
                    <a:lstStyle/>
                    <a:p>
                      <a:pPr marL="330200" indent="-330200" algn="l" defTabSz="2438338">
                        <a:lnSpc>
                          <a:spcPct val="90000"/>
                        </a:lnSpc>
                        <a:spcBef>
                          <a:spcPts val="4500"/>
                        </a:spcBef>
                        <a:buSzPct val="123000"/>
                        <a:buChar char="•"/>
                        <a:defRPr sz="2600"/>
                      </a:pPr>
                      <a:r>
                        <a:rPr b="1"/>
                        <a:t>L1 - manual labour</a:t>
                      </a:r>
                    </a:p>
                  </a:txBody>
                  <a:tcPr marL="50800" marR="50800" marT="50800" marB="50800" anchor="ctr" anchorCtr="0" horzOverflow="overflow"/>
                </a:tc>
                <a:tc>
                  <a:txBody>
                    <a:bodyPr/>
                    <a:lstStyle/>
                    <a:p>
                      <a:pPr defTabSz="914400"/>
                      <a:r>
                        <a:rPr sz="2600"/>
                        <a:t>Humans type code</a:t>
                      </a:r>
                    </a:p>
                  </a:txBody>
                  <a:tcPr marL="50800" marR="50800" marT="50800" marB="50800" anchor="ctr" anchorCtr="0" horzOverflow="overflow"/>
                </a:tc>
                <a:tc>
                  <a:txBody>
                    <a:bodyPr/>
                    <a:lstStyle/>
                    <a:p>
                      <a:pPr defTabSz="914400"/>
                      <a:r>
                        <a:rPr sz="2600"/>
                        <a:t>AI doesn’t exist (2022)</a:t>
                      </a:r>
                    </a:p>
                  </a:txBody>
                  <a:tcPr marL="50800" marR="50800" marT="50800" marB="50800" anchor="ctr" anchorCtr="0" horzOverflow="overflow"/>
                </a:tc>
                <a:tc>
                  <a:txBody>
                    <a:bodyPr/>
                    <a:lstStyle/>
                    <a:p>
                      <a:pPr defTabSz="914400"/>
                      <a:r>
                        <a:rPr sz="2600"/>
                        <a:t>Assistant
(ChatGPT)</a:t>
                      </a:r>
                    </a:p>
                  </a:txBody>
                  <a:tcPr marL="50800" marR="50800" marT="50800" marB="50800" anchor="ctr" anchorCtr="0" horzOverflow="overflow"/>
                </a:tc>
                <a:tc>
                  <a:txBody>
                    <a:bodyPr/>
                    <a:lstStyle/>
                    <a:p>
                      <a:pPr defTabSz="914400"/>
                      <a:r>
                        <a:rPr sz="2600"/>
                        <a:t>AI can generate code solutions</a:t>
                      </a:r>
                    </a:p>
                  </a:txBody>
                  <a:tcPr marL="50800" marR="50800" marT="50800" marB="50800" anchor="ctr" anchorCtr="0" horzOverflow="overflow"/>
                </a:tc>
                <a:tc>
                  <a:txBody>
                    <a:bodyPr/>
                    <a:lstStyle/>
                    <a:p>
                      <a:pPr defTabSz="914400"/>
                      <a:r>
                        <a:rPr sz="2600"/>
                        <a:t>How fast can I copy-paste from ChatGPT</a:t>
                      </a:r>
                    </a:p>
                  </a:txBody>
                  <a:tcPr marL="50800" marR="50800" marT="50800" marB="50800" anchor="ctr" anchorCtr="0" horzOverflow="overflow"/>
                </a:tc>
              </a:tr>
              <a:tr h="1373885">
                <a:tc>
                  <a:txBody>
                    <a:bodyPr/>
                    <a:lstStyle/>
                    <a:p>
                      <a:pPr marL="330200" indent="-330200" algn="l" defTabSz="2438338">
                        <a:lnSpc>
                          <a:spcPct val="90000"/>
                        </a:lnSpc>
                        <a:spcBef>
                          <a:spcPts val="4500"/>
                        </a:spcBef>
                        <a:buSzPct val="123000"/>
                        <a:buChar char="•"/>
                        <a:defRPr sz="2600"/>
                      </a:pPr>
                      <a:r>
                        <a:rPr b="1"/>
                        <a:t>L2 - augmented labour</a:t>
                      </a:r>
                    </a:p>
                  </a:txBody>
                  <a:tcPr marL="50800" marR="50800" marT="50800" marB="50800" anchor="ctr" anchorCtr="0" horzOverflow="overflow"/>
                </a:tc>
                <a:tc>
                  <a:txBody>
                    <a:bodyPr/>
                    <a:lstStyle/>
                    <a:p>
                      <a:pPr defTabSz="914400"/>
                      <a:r>
                        <a:rPr sz="2600"/>
                        <a:t>Humans generate code, copy-paste</a:t>
                      </a:r>
                    </a:p>
                  </a:txBody>
                  <a:tcPr marL="50800" marR="50800" marT="50800" marB="50800" anchor="ctr" anchorCtr="0" horzOverflow="overflow"/>
                </a:tc>
                <a:tc>
                  <a:txBody>
                    <a:bodyPr/>
                    <a:lstStyle/>
                    <a:p>
                      <a:pPr defTabSz="914400"/>
                      <a:r>
                        <a:rPr sz="2600"/>
                        <a:t>ChatGPT (2022)</a:t>
                      </a:r>
                    </a:p>
                  </a:txBody>
                  <a:tcPr marL="50800" marR="50800" marT="50800" marB="50800" anchor="ctr" anchorCtr="0" horzOverflow="overflow"/>
                </a:tc>
                <a:tc>
                  <a:txBody>
                    <a:bodyPr/>
                    <a:lstStyle/>
                    <a:p>
                      <a:pPr defTabSz="914400"/>
                      <a:r>
                        <a:rPr sz="2600"/>
                        <a:t>Context
(Copilot)</a:t>
                      </a:r>
                    </a:p>
                  </a:txBody>
                  <a:tcPr marL="50800" marR="50800" marT="50800" marB="50800" anchor="ctr" anchorCtr="0" horzOverflow="overflow"/>
                </a:tc>
                <a:tc>
                  <a:txBody>
                    <a:bodyPr/>
                    <a:lstStyle/>
                    <a:p>
                      <a:pPr defTabSz="914400"/>
                      <a:r>
                        <a:rPr sz="2600"/>
                        <a:t>AI gets context, autocompletes you</a:t>
                      </a:r>
                    </a:p>
                  </a:txBody>
                  <a:tcPr marL="50800" marR="50800" marT="50800" marB="50800" anchor="ctr" anchorCtr="0" horzOverflow="overflow"/>
                </a:tc>
                <a:tc>
                  <a:txBody>
                    <a:bodyPr/>
                    <a:lstStyle/>
                    <a:p>
                      <a:pPr defTabSz="914400"/>
                      <a:r>
                        <a:rPr sz="2600"/>
                        <a:t>How fast can I tab autocomplete based on features I’m building</a:t>
                      </a:r>
                    </a:p>
                  </a:txBody>
                  <a:tcPr marL="50800" marR="50800" marT="50800" marB="50800" anchor="ctr" anchorCtr="0" horzOverflow="overflow"/>
                </a:tc>
              </a:tr>
              <a:tr h="1373885">
                <a:tc>
                  <a:txBody>
                    <a:bodyPr/>
                    <a:lstStyle/>
                    <a:p>
                      <a:pPr defTabSz="914400">
                        <a:defRPr sz="2600"/>
                      </a:pPr>
                    </a:p>
                  </a:txBody>
                  <a:tcPr marL="50800" marR="50800" marT="50800" marB="50800" anchor="ctr" anchorCtr="0" horzOverflow="overflow"/>
                </a:tc>
                <a:tc>
                  <a:txBody>
                    <a:bodyPr/>
                    <a:lstStyle/>
                    <a:p>
                      <a:pPr defTabSz="914400"/>
                      <a:r>
                        <a:rPr sz="2600"/>
                        <a:t>Humans autocomplete code</a:t>
                      </a:r>
                    </a:p>
                  </a:txBody>
                  <a:tcPr marL="50800" marR="50800" marT="50800" marB="50800" anchor="ctr" anchorCtr="0" horzOverflow="overflow"/>
                </a:tc>
                <a:tc>
                  <a:txBody>
                    <a:bodyPr/>
                    <a:lstStyle/>
                    <a:p>
                      <a:pPr defTabSz="914400"/>
                      <a:r>
                        <a:rPr sz="2600"/>
                        <a:t>Copilot</a:t>
                      </a:r>
                    </a:p>
                  </a:txBody>
                  <a:tcPr marL="50800" marR="50800" marT="50800" marB="50800" anchor="ctr" anchorCtr="0" horzOverflow="overflow"/>
                </a:tc>
                <a:tc>
                  <a:txBody>
                    <a:bodyPr/>
                    <a:lstStyle/>
                    <a:p>
                      <a:pPr defTabSz="914400"/>
                      <a:r>
                        <a:rPr sz="2600"/>
                        <a:t>Tool usage 
(Claude Code)</a:t>
                      </a:r>
                    </a:p>
                  </a:txBody>
                  <a:tcPr marL="50800" marR="50800" marT="50800" marB="50800" anchor="ctr" anchorCtr="0" horzOverflow="overflow"/>
                </a:tc>
                <a:tc>
                  <a:txBody>
                    <a:bodyPr/>
                    <a:lstStyle/>
                    <a:p>
                      <a:pPr defTabSz="914400"/>
                      <a:r>
                        <a:rPr sz="2600"/>
                        <a:t>AI can navigate codebase, edit/compile/commit</a:t>
                      </a:r>
                    </a:p>
                  </a:txBody>
                  <a:tcPr marL="50800" marR="50800" marT="50800" marB="50800" anchor="ctr" anchorCtr="0" horzOverflow="overflow"/>
                </a:tc>
                <a:tc>
                  <a:txBody>
                    <a:bodyPr/>
                    <a:lstStyle/>
                    <a:p>
                      <a:pPr defTabSz="914400"/>
                      <a:r>
                        <a:rPr sz="2600"/>
                        <a:t>How fast can I build features by instructing Claude agents</a:t>
                      </a:r>
                    </a:p>
                  </a:txBody>
                  <a:tcPr marL="50800" marR="50800" marT="50800" marB="50800" anchor="ctr" anchorCtr="0" horzOverflow="overflow"/>
                </a:tc>
              </a:tr>
              <a:tr h="1373885">
                <a:tc>
                  <a:txBody>
                    <a:bodyPr/>
                    <a:lstStyle/>
                    <a:p>
                      <a:pPr defTabSz="914400">
                        <a:defRPr sz="2600"/>
                      </a:pPr>
                    </a:p>
                  </a:txBody>
                  <a:tcPr marL="50800" marR="50800" marT="50800" marB="50800" anchor="ctr" anchorCtr="0" horzOverflow="overflow"/>
                </a:tc>
                <a:tc>
                  <a:txBody>
                    <a:bodyPr/>
                    <a:lstStyle/>
                    <a:p>
                      <a:pPr defTabSz="914400"/>
                      <a:r>
                        <a:rPr sz="2600"/>
                        <a:t>Humans manage 7 agents (terminal tabs)</a:t>
                      </a:r>
                    </a:p>
                  </a:txBody>
                  <a:tcPr marL="50800" marR="50800" marT="50800" marB="50800" anchor="ctr" anchorCtr="0" horzOverflow="overflow"/>
                </a:tc>
                <a:tc>
                  <a:txBody>
                    <a:bodyPr/>
                    <a:lstStyle/>
                    <a:p>
                      <a:pPr defTabSz="914400"/>
                      <a:r>
                        <a:rPr sz="2600"/>
                        <a:t>Claude Code</a:t>
                      </a:r>
                    </a:p>
                  </a:txBody>
                  <a:tcPr marL="50800" marR="50800" marT="50800" marB="50800" anchor="ctr" anchorCtr="0" horzOverflow="overflow"/>
                </a:tc>
                <a:tc>
                  <a:txBody>
                    <a:bodyPr/>
                    <a:lstStyle/>
                    <a:p>
                      <a:pPr defTabSz="914400"/>
                      <a:r>
                        <a:rPr sz="2600"/>
                        <a:t>Build loop (Ralph)</a:t>
                      </a:r>
                    </a:p>
                  </a:txBody>
                  <a:tcPr marL="50800" marR="50800" marT="50800" marB="50800" anchor="ctr" anchorCtr="0" horzOverflow="overflow"/>
                </a:tc>
                <a:tc>
                  <a:txBody>
                    <a:bodyPr/>
                    <a:lstStyle/>
                    <a:p>
                      <a:pPr defTabSz="914400"/>
                      <a:r>
                        <a:rPr sz="2600"/>
                        <a:t>AI can build on autopilot</a:t>
                      </a:r>
                    </a:p>
                  </a:txBody>
                  <a:tcPr marL="50800" marR="50800" marT="50800" marB="50800" anchor="ctr" anchorCtr="0" horzOverflow="overflow"/>
                </a:tc>
                <a:tc>
                  <a:txBody>
                    <a:bodyPr/>
                    <a:lstStyle/>
                    <a:p>
                      <a:pPr defTabSz="914400"/>
                      <a:r>
                        <a:rPr sz="2600"/>
                        <a:t>How quickly can I write markdown specs?</a:t>
                      </a:r>
                    </a:p>
                  </a:txBody>
                  <a:tcPr marL="50800" marR="50800" marT="50800" marB="50800" anchor="ctr" anchorCtr="0" horzOverflow="overflow"/>
                </a:tc>
              </a:tr>
              <a:tr h="1373885">
                <a:tc>
                  <a:txBody>
                    <a:bodyPr/>
                    <a:lstStyle/>
                    <a:p>
                      <a:pPr defTabSz="914400"/>
                      <a:r>
                        <a:rPr sz="2600">
                          <a:solidFill>
                            <a:srgbClr val="009051"/>
                          </a:solidFill>
                        </a:rPr>
                        <a:t>YOU ARE HERE</a:t>
                      </a:r>
                    </a:p>
                  </a:txBody>
                  <a:tcPr marL="50800" marR="50800" marT="50800" marB="50800" anchor="ctr" anchorCtr="0" horzOverflow="overflow"/>
                </a:tc>
                <a:tc>
                  <a:txBody>
                    <a:bodyPr/>
                    <a:lstStyle/>
                    <a:p>
                      <a:pPr defTabSz="914400"/>
                      <a:r>
                        <a:rPr sz="2100">
                          <a:solidFill>
                            <a:srgbClr val="009051"/>
                          </a:solidFill>
                        </a:rPr>
                        <a:t>Humans write specs, build loop works while you sleep</a:t>
                      </a:r>
                    </a:p>
                  </a:txBody>
                  <a:tcPr marL="50800" marR="50800" marT="50800" marB="50800" anchor="ctr" anchorCtr="0" horzOverflow="overflow"/>
                </a:tc>
                <a:tc>
                  <a:txBody>
                    <a:bodyPr/>
                    <a:lstStyle/>
                    <a:p>
                      <a:pPr defTabSz="914400"/>
                      <a:r>
                        <a:rPr sz="2600"/>
                        <a:t>?</a:t>
                      </a:r>
                    </a:p>
                  </a:txBody>
                  <a:tcPr marL="50800" marR="50800" marT="50800" marB="50800" anchor="ctr" anchorCtr="0" horzOverflow="overflow"/>
                </a:tc>
                <a:tc>
                  <a:txBody>
                    <a:bodyPr/>
                    <a:lstStyle/>
                    <a:p>
                      <a:pPr defTabSz="914400"/>
                      <a:r>
                        <a:rPr sz="2600"/>
                        <a:t>?</a:t>
                      </a:r>
                    </a:p>
                  </a:txBody>
                  <a:tcPr marL="50800" marR="50800" marT="50800" marB="50800" anchor="ctr" anchorCtr="0" horzOverflow="overflow"/>
                </a:tc>
                <a:tc>
                  <a:txBody>
                    <a:bodyPr/>
                    <a:lstStyle/>
                    <a:p>
                      <a:pPr defTabSz="914400"/>
                      <a:r>
                        <a:rPr sz="2600"/>
                        <a:t>-</a:t>
                      </a:r>
                    </a:p>
                  </a:txBody>
                  <a:tcPr marL="50800" marR="50800" marT="50800" marB="50800" anchor="ctr" anchorCtr="0" horzOverflow="overflow"/>
                </a:tc>
                <a:tc>
                  <a:txBody>
                    <a:bodyPr/>
                    <a:lstStyle/>
                    <a:p>
                      <a:pPr defTabSz="914400"/>
                      <a:r>
                        <a:rPr sz="2600"/>
                        <a:t>-</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we live in the motherfucking future…"/>
          <p:cNvSpPr txBox="1"/>
          <p:nvPr/>
        </p:nvSpPr>
        <p:spPr>
          <a:xfrm>
            <a:off x="1983985" y="3773348"/>
            <a:ext cx="15187880" cy="57187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 live in the </a:t>
            </a:r>
            <a:r>
              <a:rPr b="1"/>
              <a:t>motherfucking</a:t>
            </a:r>
            <a:r>
              <a:t> </a:t>
            </a:r>
            <a:r>
              <a:rPr i="1" u="sng"/>
              <a:t>future</a:t>
            </a:r>
            <a:endParaRPr i="1" u="sng"/>
          </a:p>
          <a:p>
            <a:pPr/>
            <a:r>
              <a:t>I know how neural networks work</a:t>
            </a:r>
          </a:p>
          <a:p>
            <a:pPr/>
            <a:r>
              <a:t>But I never got good at the mathematics or frameworks</a:t>
            </a:r>
          </a:p>
          <a:p>
            <a:pPr/>
            <a:r>
              <a:t>It probably doesn’t matter anymore. </a:t>
            </a:r>
          </a:p>
          <a:p>
            <a:pPr/>
            <a:r>
              <a:t>I am doing magic on my computer</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Text"/>
          <p:cNvSpPr txBox="1"/>
          <p:nvPr/>
        </p:nvSpPr>
        <p:spPr>
          <a:xfrm>
            <a:off x="1308216" y="1633710"/>
            <a:ext cx="13487401" cy="83086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p>
        </p:txBody>
      </p:sp>
      <p:pic>
        <p:nvPicPr>
          <p:cNvPr id="406" name="pasted-movie.png" descr="pasted-movie.png"/>
          <p:cNvPicPr>
            <a:picLocks noChangeAspect="1"/>
          </p:cNvPicPr>
          <p:nvPr/>
        </p:nvPicPr>
        <p:blipFill>
          <a:blip r:embed="rId2">
            <a:extLst/>
          </a:blip>
          <a:stretch>
            <a:fillRect/>
          </a:stretch>
        </p:blipFill>
        <p:spPr>
          <a:xfrm>
            <a:off x="1308216" y="1633710"/>
            <a:ext cx="13373101" cy="8077201"/>
          </a:xfrm>
          <a:prstGeom prst="rect">
            <a:avLst/>
          </a:prstGeom>
          <a:ln w="12700">
            <a:miter lim="400000"/>
          </a:ln>
        </p:spPr>
      </p:pic>
      <p:sp>
        <p:nvSpPr>
          <p:cNvPr id="407" name="We probably don’t get it at all…"/>
          <p:cNvSpPr txBox="1"/>
          <p:nvPr/>
        </p:nvSpPr>
        <p:spPr>
          <a:xfrm>
            <a:off x="15367967" y="1350421"/>
            <a:ext cx="7657672" cy="11540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We probably don’t get it at all</a:t>
            </a:r>
          </a:p>
          <a:p>
            <a:pPr>
              <a:defRPr sz="3100"/>
            </a:pPr>
            <a:r>
              <a:t>I remember writing code by hand 5 years ago</a:t>
            </a:r>
          </a:p>
          <a:p>
            <a:pPr>
              <a:defRPr sz="3100"/>
            </a:pPr>
            <a:r>
              <a:t>And I played with GPT3.0 (before ChatGPT)</a:t>
            </a:r>
          </a:p>
          <a:p>
            <a:pPr>
              <a:defRPr sz="3100"/>
            </a:pPr>
            <a:r>
              <a:t>Then 4 years ago - ChatGPT. I copy-pasted some stuff</a:t>
            </a:r>
          </a:p>
          <a:p>
            <a:pPr>
              <a:defRPr sz="3100"/>
            </a:pPr>
            <a:r>
              <a:t>Then 3 years ago - Copilot. I tabbed some stuff.</a:t>
            </a:r>
          </a:p>
          <a:p>
            <a:pPr>
              <a:defRPr sz="3100"/>
            </a:pPr>
            <a:r>
              <a:t>Then 2 years ago - o1. I got it to do some complex </a:t>
            </a:r>
            <a:br/>
            <a:r>
              <a:t>consensus algorithm implementation.</a:t>
            </a:r>
          </a:p>
          <a:p>
            <a:pPr>
              <a:defRPr sz="3100"/>
            </a:pPr>
            <a:r>
              <a:t>Then 1 year ago - Claude. I got it to write entire files.</a:t>
            </a:r>
          </a:p>
          <a:p>
            <a:pPr>
              <a:defRPr sz="3100"/>
            </a:pPr>
            <a:r>
              <a:t>Now today - I go to sleep and when I wake up, my guys have autonomously built me software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Text"/>
          <p:cNvSpPr txBox="1"/>
          <p:nvPr/>
        </p:nvSpPr>
        <p:spPr>
          <a:xfrm>
            <a:off x="1308216" y="1633710"/>
            <a:ext cx="13487401" cy="83086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p>
        </p:txBody>
      </p:sp>
      <p:pic>
        <p:nvPicPr>
          <p:cNvPr id="410" name="pasted-movie.png" descr="pasted-movie.png"/>
          <p:cNvPicPr>
            <a:picLocks noChangeAspect="1"/>
          </p:cNvPicPr>
          <p:nvPr/>
        </p:nvPicPr>
        <p:blipFill>
          <a:blip r:embed="rId2">
            <a:extLst/>
          </a:blip>
          <a:stretch>
            <a:fillRect/>
          </a:stretch>
        </p:blipFill>
        <p:spPr>
          <a:xfrm>
            <a:off x="1308216" y="1633710"/>
            <a:ext cx="13373101" cy="8077201"/>
          </a:xfrm>
          <a:prstGeom prst="rect">
            <a:avLst/>
          </a:prstGeom>
          <a:ln w="12700">
            <a:miter lim="400000"/>
          </a:ln>
        </p:spPr>
      </p:pic>
      <p:sp>
        <p:nvSpPr>
          <p:cNvPr id="411" name="Building software autonomously = pouring jet fuel into OpenAI’s tank as Sam Altman smokes his opponents (the past, nonprofit regulations) in his hot gay Lotus (superintelligence)…"/>
          <p:cNvSpPr txBox="1"/>
          <p:nvPr/>
        </p:nvSpPr>
        <p:spPr>
          <a:xfrm>
            <a:off x="15536909" y="4348643"/>
            <a:ext cx="7657672" cy="41927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Building software autonomously = pouring jet fuel into OpenAI’s tank as Sam Altman smokes his opponents (the past, nonprofit regulations) in his hot gay Lotus (superintelligence) </a:t>
            </a:r>
          </a:p>
          <a:p>
            <a:pPr>
              <a:defRPr sz="3100"/>
            </a:pPr>
            <a:r>
              <a:t>By the end of this year, we probably will look at today’s capabilities as like “wow, how did I not see this coming”.</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Let me give you a metaphor"/>
          <p:cNvSpPr txBox="1"/>
          <p:nvPr>
            <p:ph type="title"/>
          </p:nvPr>
        </p:nvSpPr>
        <p:spPr>
          <a:prstGeom prst="rect">
            <a:avLst/>
          </a:prstGeom>
        </p:spPr>
        <p:txBody>
          <a:bodyPr/>
          <a:lstStyle/>
          <a:p>
            <a:pPr/>
            <a:r>
              <a:t>Let me give you a metaphor</a:t>
            </a:r>
          </a:p>
        </p:txBody>
      </p:sp>
      <p:sp>
        <p:nvSpPr>
          <p:cNvPr id="414" name="Sama wanted to raise $7T…"/>
          <p:cNvSpPr txBox="1"/>
          <p:nvPr>
            <p:ph type="body" idx="1"/>
          </p:nvPr>
        </p:nvSpPr>
        <p:spPr>
          <a:prstGeom prst="rect">
            <a:avLst/>
          </a:prstGeom>
        </p:spPr>
        <p:txBody>
          <a:bodyPr/>
          <a:lstStyle/>
          <a:p>
            <a:pPr lvl="1" marL="999744" indent="-499872" defTabSz="1999437">
              <a:spcBef>
                <a:spcPts val="3600"/>
              </a:spcBef>
              <a:defRPr sz="3936"/>
            </a:pPr>
            <a:r>
              <a:t>Sama wanted to raise $7T</a:t>
            </a:r>
          </a:p>
          <a:p>
            <a:pPr lvl="1" marL="999744" indent="-499872" defTabSz="1999437">
              <a:spcBef>
                <a:spcPts val="3600"/>
              </a:spcBef>
              <a:defRPr sz="3936"/>
            </a:pPr>
            <a:r>
              <a:t>That’s the total growth in GDP between 1975 and 1985</a:t>
            </a:r>
          </a:p>
          <a:p>
            <a:pPr lvl="1" marL="999744" indent="-499872" defTabSz="1999437">
              <a:spcBef>
                <a:spcPts val="3600"/>
              </a:spcBef>
              <a:defRPr sz="3936"/>
            </a:pPr>
            <a:r>
              <a:t>10yrs of work</a:t>
            </a:r>
          </a:p>
          <a:p>
            <a:pPr lvl="1" marL="999744" indent="-499872" defTabSz="1999437">
              <a:spcBef>
                <a:spcPts val="3600"/>
              </a:spcBef>
              <a:defRPr sz="3936"/>
            </a:pPr>
            <a:r>
              <a:t>Now imagine how long it took you to build a SaaS app in 2020.</a:t>
            </a:r>
          </a:p>
          <a:p>
            <a:pPr lvl="1" marL="999744" indent="-499872" defTabSz="1999437">
              <a:spcBef>
                <a:spcPts val="3600"/>
              </a:spcBef>
              <a:defRPr sz="3936"/>
            </a:pPr>
            <a:r>
              <a:t>And how long it will take in 2030.</a:t>
            </a:r>
          </a:p>
          <a:p>
            <a:pPr lvl="1" marL="999744" indent="-499872" defTabSz="1999437">
              <a:spcBef>
                <a:spcPts val="3600"/>
              </a:spcBef>
              <a:defRPr sz="3936"/>
            </a:pPr>
            <a:r>
              <a:t>3mo to 3s</a:t>
            </a:r>
          </a:p>
          <a:p>
            <a:pPr lvl="1" marL="999744" indent="-499872" defTabSz="1999437">
              <a:spcBef>
                <a:spcPts val="3600"/>
              </a:spcBef>
              <a:defRPr sz="3936"/>
            </a:pPr>
            <a:r>
              <a:t>That’s 2,629,746x faster</a:t>
            </a:r>
          </a:p>
          <a:p>
            <a:pPr lvl="1" marL="999744" indent="-499872" defTabSz="1999437">
              <a:spcBef>
                <a:spcPts val="3600"/>
              </a:spcBef>
              <a:defRPr sz="3936"/>
            </a:pPr>
            <a:r>
              <a:t>How much money could you make in one year in 2020, if I gave you this thing which did all your work for pennies at 2,500,000x times the speed? </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How to do SWE in JAN26"/>
          <p:cNvSpPr txBox="1"/>
          <p:nvPr>
            <p:ph type="title"/>
          </p:nvPr>
        </p:nvSpPr>
        <p:spPr>
          <a:prstGeom prst="rect">
            <a:avLst/>
          </a:prstGeom>
        </p:spPr>
        <p:txBody>
          <a:bodyPr/>
          <a:lstStyle/>
          <a:p>
            <a:pPr/>
            <a:r>
              <a:t>How to do SWE in JAN26</a:t>
            </a:r>
          </a:p>
        </p:txBody>
      </p:sp>
      <p:sp>
        <p:nvSpPr>
          <p:cNvPr id="417" name="Cultivate judgement as an orchestrator.…"/>
          <p:cNvSpPr txBox="1"/>
          <p:nvPr>
            <p:ph type="body" idx="1"/>
          </p:nvPr>
        </p:nvSpPr>
        <p:spPr>
          <a:prstGeom prst="rect">
            <a:avLst/>
          </a:prstGeom>
        </p:spPr>
        <p:txBody>
          <a:bodyPr/>
          <a:lstStyle/>
          <a:p>
            <a:pPr marL="298704" indent="-298704" defTabSz="1194786">
              <a:spcBef>
                <a:spcPts val="2200"/>
              </a:spcBef>
              <a:defRPr sz="2352"/>
            </a:pPr>
            <a:r>
              <a:t>Cultivate judgement as an orchestrator.</a:t>
            </a:r>
          </a:p>
          <a:p>
            <a:pPr lvl="1" marL="597408" indent="-298704" defTabSz="1194786">
              <a:spcBef>
                <a:spcPts val="2200"/>
              </a:spcBef>
              <a:defRPr sz="2352"/>
            </a:pPr>
            <a:r>
              <a:t>The right underlying primitives to use for a problem (prompts, frameworks, skills, technologies).</a:t>
            </a:r>
          </a:p>
          <a:p>
            <a:pPr lvl="1" marL="597408" indent="-298704" defTabSz="1194786">
              <a:spcBef>
                <a:spcPts val="2200"/>
              </a:spcBef>
              <a:defRPr sz="2352"/>
            </a:pPr>
            <a:r>
              <a:t>Context windows, leveraging latent intelligence of models (prompting), agents, harnesses, looping, etc.</a:t>
            </a:r>
          </a:p>
          <a:p>
            <a:pPr marL="298704" indent="-298704" defTabSz="1194786">
              <a:spcBef>
                <a:spcPts val="2200"/>
              </a:spcBef>
              <a:defRPr sz="2352"/>
            </a:pPr>
            <a:r>
              <a:t>Bottleneck</a:t>
            </a:r>
          </a:p>
          <a:p>
            <a:pPr lvl="1" marL="597408" indent="-298704" defTabSz="1194786">
              <a:spcBef>
                <a:spcPts val="2200"/>
              </a:spcBef>
              <a:defRPr sz="2352"/>
            </a:pPr>
            <a:r>
              <a:t>Ideas -&gt; Features -&gt; Requirements -&gt; Plans -&gt; Build loops</a:t>
            </a:r>
          </a:p>
          <a:p>
            <a:pPr lvl="1" marL="597408" indent="-298704" defTabSz="1194786">
              <a:spcBef>
                <a:spcPts val="2200"/>
              </a:spcBef>
              <a:defRPr sz="2352"/>
            </a:pPr>
            <a:r>
              <a:t>Bugs -&gt; Bug tickets -&gt; Plans -&gt; Bug fix loops</a:t>
            </a:r>
          </a:p>
          <a:p>
            <a:pPr marL="298704" indent="-298704" defTabSz="1194786">
              <a:spcBef>
                <a:spcPts val="2200"/>
              </a:spcBef>
              <a:defRPr sz="2352"/>
            </a:pPr>
            <a:r>
              <a:t>Question you should be asking - </a:t>
            </a:r>
            <a:r>
              <a:rPr b="1"/>
              <a:t>what’s the next bottleneck</a:t>
            </a:r>
            <a:r>
              <a:t>?</a:t>
            </a:r>
          </a:p>
          <a:p>
            <a:pPr lvl="1" marL="597408" indent="-298704" defTabSz="1194786">
              <a:spcBef>
                <a:spcPts val="2200"/>
              </a:spcBef>
              <a:defRPr sz="2352"/>
            </a:pPr>
            <a:r>
              <a:t>What can be made parallel? </a:t>
            </a:r>
          </a:p>
          <a:p>
            <a:pPr lvl="1" marL="597408" indent="-298704" defTabSz="1194786">
              <a:spcBef>
                <a:spcPts val="2200"/>
              </a:spcBef>
              <a:defRPr sz="2352"/>
            </a:pPr>
            <a:r>
              <a:t>What’s the best bang-for-buck, in terms of tokens to value delivered? You only have 20M Claude Max tokens per week. </a:t>
            </a:r>
          </a:p>
          <a:p>
            <a:pPr lvl="1" marL="597408" indent="-298704" defTabSz="1194786">
              <a:spcBef>
                <a:spcPts val="2200"/>
              </a:spcBef>
              <a:defRPr sz="2352"/>
            </a:pPr>
            <a:r>
              <a:t>As the build loop is running, another loop is producing specs to build. </a:t>
            </a:r>
            <a:br/>
            <a:r>
              <a:t>As the bugfix loop is running, another loop is studying the program interactions and testing it to find bugs.</a:t>
            </a:r>
            <a:br/>
            <a:r>
              <a:t>As the “SWE” loop is running, another loop is running to market features on TikTok and Shorts.</a:t>
            </a:r>
            <a:br/>
            <a:r>
              <a:t>As the marketing loop is running, another loop is running to study the world, and ideate on new product capabilities.</a:t>
            </a:r>
            <a:br/>
            <a:r>
              <a:t>As the new product capabilities loop is running, 3 humans who created this company are reading and talking to a team of AI analysts. The analysts are real-time deep researching ideas as the humans are saying things.</a:t>
            </a:r>
          </a:p>
          <a:p>
            <a:pPr marL="298704" indent="-298704" defTabSz="1194786">
              <a:spcBef>
                <a:spcPts val="2200"/>
              </a:spcBef>
              <a:defRPr sz="2352"/>
            </a:pPr>
            <a:r>
              <a:t>Steering - sitting in Claude Code terminal as it is supervising another loop, you can live type feedback to “steer” the AI.</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What’s the bottleneck?"/>
          <p:cNvSpPr txBox="1"/>
          <p:nvPr>
            <p:ph type="title"/>
          </p:nvPr>
        </p:nvSpPr>
        <p:spPr>
          <a:prstGeom prst="rect">
            <a:avLst/>
          </a:prstGeom>
        </p:spPr>
        <p:txBody>
          <a:bodyPr/>
          <a:lstStyle/>
          <a:p>
            <a:pPr/>
            <a:r>
              <a:t>What’s the bottleneck?</a:t>
            </a:r>
          </a:p>
        </p:txBody>
      </p:sp>
      <p:sp>
        <p:nvSpPr>
          <p:cNvPr id="420" name="Slide Subtitle"/>
          <p:cNvSpPr txBox="1"/>
          <p:nvPr>
            <p:ph type="body" idx="21"/>
          </p:nvPr>
        </p:nvSpPr>
        <p:spPr>
          <a:prstGeom prst="rect">
            <a:avLst/>
          </a:prstGeom>
        </p:spPr>
        <p:txBody>
          <a:bodyPr/>
          <a:lstStyle/>
          <a:p>
            <a:pPr/>
          </a:p>
        </p:txBody>
      </p:sp>
      <p:graphicFrame>
        <p:nvGraphicFramePr>
          <p:cNvPr id="421" name="Table 1"/>
          <p:cNvGraphicFramePr/>
          <p:nvPr/>
        </p:nvGraphicFramePr>
        <p:xfrm>
          <a:off x="1267066" y="4254854"/>
          <a:ext cx="21558662" cy="825601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90993"/>
                <a:gridCol w="3590993"/>
                <a:gridCol w="3590993"/>
                <a:gridCol w="3590993"/>
                <a:gridCol w="3590993"/>
                <a:gridCol w="3590993"/>
              </a:tblGrid>
              <a:tr h="1373885">
                <a:tc>
                  <a:txBody>
                    <a:bodyPr/>
                    <a:lstStyle/>
                    <a:p>
                      <a:pPr defTabSz="914400"/>
                      <a:r>
                        <a:rPr b="1" sz="2600" u="sng"/>
                        <a:t>Level</a:t>
                      </a:r>
                    </a:p>
                  </a:txBody>
                  <a:tcPr marL="50800" marR="50800" marT="50800" marB="50800" anchor="ctr" anchorCtr="0" horzOverflow="overflow"/>
                </a:tc>
                <a:tc>
                  <a:txBody>
                    <a:bodyPr/>
                    <a:lstStyle/>
                    <a:p>
                      <a:pPr defTabSz="914400"/>
                      <a:r>
                        <a:rPr b="1" sz="2600" u="sng"/>
                        <a:t>Gist</a:t>
                      </a:r>
                    </a:p>
                  </a:txBody>
                  <a:tcPr marL="50800" marR="50800" marT="50800" marB="50800" anchor="ctr" anchorCtr="0" horzOverflow="overflow"/>
                </a:tc>
                <a:tc>
                  <a:txBody>
                    <a:bodyPr/>
                    <a:lstStyle/>
                    <a:p>
                      <a:pPr defTabSz="914400"/>
                      <a:r>
                        <a:rPr b="1" sz="2600" u="sng"/>
                        <a:t>SOTA</a:t>
                      </a:r>
                    </a:p>
                  </a:txBody>
                  <a:tcPr marL="50800" marR="50800" marT="50800" marB="50800" anchor="ctr" anchorCtr="0" horzOverflow="overflow"/>
                </a:tc>
                <a:tc>
                  <a:txBody>
                    <a:bodyPr/>
                    <a:lstStyle/>
                    <a:p>
                      <a:pPr defTabSz="914400"/>
                      <a:r>
                        <a:rPr b="1" sz="2600" u="sng"/>
                        <a:t>Innovation</a:t>
                      </a:r>
                    </a:p>
                  </a:txBody>
                  <a:tcPr marL="50800" marR="50800" marT="50800" marB="50800" anchor="ctr" anchorCtr="0" horzOverflow="overflow"/>
                </a:tc>
                <a:tc>
                  <a:txBody>
                    <a:bodyPr/>
                    <a:lstStyle/>
                    <a:p>
                      <a:pPr defTabSz="914400"/>
                      <a:r>
                        <a:rPr b="1" sz="2600" u="sng"/>
                        <a:t>Unlock</a:t>
                      </a:r>
                    </a:p>
                  </a:txBody>
                  <a:tcPr marL="50800" marR="50800" marT="50800" marB="50800" anchor="ctr" anchorCtr="0" horzOverflow="overflow"/>
                </a:tc>
                <a:tc>
                  <a:txBody>
                    <a:bodyPr/>
                    <a:lstStyle/>
                    <a:p>
                      <a:pPr defTabSz="914400"/>
                      <a:r>
                        <a:rPr b="1" sz="2600" u="sng"/>
                        <a:t>New bottleneck</a:t>
                      </a:r>
                    </a:p>
                  </a:txBody>
                  <a:tcPr marL="50800" marR="50800" marT="50800" marB="50800" anchor="ctr" anchorCtr="0" horzOverflow="overflow"/>
                </a:tc>
              </a:tr>
              <a:tr h="1373885">
                <a:tc>
                  <a:txBody>
                    <a:bodyPr/>
                    <a:lstStyle/>
                    <a:p>
                      <a:pPr marL="292100" indent="-292100" algn="l" defTabSz="2438338">
                        <a:lnSpc>
                          <a:spcPct val="90000"/>
                        </a:lnSpc>
                        <a:spcBef>
                          <a:spcPts val="4500"/>
                        </a:spcBef>
                        <a:buSzPct val="123000"/>
                        <a:buChar char="•"/>
                        <a:defRPr sz="2300"/>
                      </a:pPr>
                      <a:r>
                        <a:rPr b="1"/>
                        <a:t>L3 - delegated labour</a:t>
                      </a:r>
                      <a:br>
                        <a:rPr b="1"/>
                      </a:br>
                      <a:r>
                        <a:rPr b="1"/>
                        <a:t>YOU ARE HERE</a:t>
                      </a:r>
                    </a:p>
                  </a:txBody>
                  <a:tcPr marL="50800" marR="50800" marT="50800" marB="50800" anchor="ctr" anchorCtr="0" horzOverflow="overflow"/>
                </a:tc>
                <a:tc>
                  <a:txBody>
                    <a:bodyPr/>
                    <a:lstStyle/>
                    <a:p>
                      <a:pPr defTabSz="914400"/>
                      <a:r>
                        <a:rPr sz="2100">
                          <a:solidFill>
                            <a:srgbClr val="009051"/>
                          </a:solidFill>
                        </a:rPr>
                        <a:t>Humans write specs, agent works while you sleep</a:t>
                      </a:r>
                    </a:p>
                  </a:txBody>
                  <a:tcPr marL="50800" marR="50800" marT="50800" marB="50800" anchor="ctr" anchorCtr="0" horzOverflow="overflow"/>
                </a:tc>
                <a:tc>
                  <a:txBody>
                    <a:bodyPr/>
                    <a:lstStyle/>
                    <a:p>
                      <a:pPr defTabSz="914400"/>
                      <a:r>
                        <a:rPr sz="2600"/>
                        <a:t>Ralph
(Claude Code)</a:t>
                      </a:r>
                    </a:p>
                  </a:txBody>
                  <a:tcPr marL="50800" marR="50800" marT="50800" marB="50800" anchor="ctr" anchorCtr="0" horzOverflow="overflow"/>
                </a:tc>
                <a:tc>
                  <a:txBody>
                    <a:bodyPr/>
                    <a:lstStyle/>
                    <a:p>
                      <a:pPr defTabSz="914400"/>
                      <a:r>
                        <a:rPr sz="2600"/>
                        <a:t>?</a:t>
                      </a:r>
                    </a:p>
                  </a:txBody>
                  <a:tcPr marL="50800" marR="50800" marT="50800" marB="50800" anchor="ctr" anchorCtr="0" horzOverflow="overflow"/>
                </a:tc>
                <a:tc>
                  <a:txBody>
                    <a:bodyPr/>
                    <a:lstStyle/>
                    <a:p>
                      <a:pPr defTabSz="914400"/>
                      <a:r>
                        <a:rPr sz="2600"/>
                        <a:t>-</a:t>
                      </a:r>
                    </a:p>
                  </a:txBody>
                  <a:tcPr marL="50800" marR="50800" marT="50800" marB="50800" anchor="ctr" anchorCtr="0" horzOverflow="overflow"/>
                </a:tc>
                <a:tc>
                  <a:txBody>
                    <a:bodyPr/>
                    <a:lstStyle/>
                    <a:p>
                      <a:pPr defTabSz="914400"/>
                      <a:r>
                        <a:rPr sz="2600"/>
                        <a:t>-</a:t>
                      </a:r>
                    </a:p>
                  </a:txBody>
                  <a:tcPr marL="50800" marR="50800" marT="50800" marB="50800" anchor="ctr" anchorCtr="0" horzOverflow="overflow"/>
                </a:tc>
              </a:tr>
              <a:tr h="1373885">
                <a:tc>
                  <a:txBody>
                    <a:bodyPr/>
                    <a:lstStyle/>
                    <a:p>
                      <a:pPr defTabSz="914400"/>
                      <a:r>
                        <a:rPr sz="2300"/>
                        <a:t>…</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r>
              <a:tr h="1373885">
                <a:tc>
                  <a:txBody>
                    <a:bodyPr/>
                    <a:lstStyle/>
                    <a:p>
                      <a:pPr marL="292100" indent="-292100" algn="l" defTabSz="2438338">
                        <a:lnSpc>
                          <a:spcPct val="90000"/>
                        </a:lnSpc>
                        <a:spcBef>
                          <a:spcPts val="4500"/>
                        </a:spcBef>
                        <a:buSzPct val="123000"/>
                        <a:buChar char="•"/>
                        <a:defRPr b="1" sz="2300"/>
                      </a:pPr>
                      <a:r>
                        <a:t>L4 - founder mode orchestration</a:t>
                      </a:r>
                    </a:p>
                  </a:txBody>
                  <a:tcPr marL="50800" marR="50800" marT="50800" marB="50800" anchor="ctr" anchorCtr="0" horzOverflow="overflow"/>
                </a:tc>
                <a:tc>
                  <a:txBody>
                    <a:bodyPr/>
                    <a:lstStyle/>
                    <a:p>
                      <a:pPr defTabSz="914400"/>
                      <a:r>
                        <a:rPr sz="2100">
                          <a:solidFill>
                            <a:srgbClr val="009051"/>
                          </a:solidFill>
                        </a:rPr>
                        <a:t>Humans design workers, orchestrate workers, provide intent and idea</a:t>
                      </a: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r>
              <a:tr h="1373885">
                <a:tc>
                  <a:txBody>
                    <a:bodyPr/>
                    <a:lstStyle/>
                    <a:p>
                      <a:pPr defTabSz="914400"/>
                      <a:r>
                        <a:rPr sz="2300"/>
                        <a:t>…</a:t>
                      </a: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r>
              <a:tr h="1373885">
                <a:tc>
                  <a:txBody>
                    <a:bodyPr/>
                    <a:lstStyle/>
                    <a:p>
                      <a:pPr marL="292100" indent="-292100" algn="l" defTabSz="2438338">
                        <a:lnSpc>
                          <a:spcPct val="90000"/>
                        </a:lnSpc>
                        <a:spcBef>
                          <a:spcPts val="4500"/>
                        </a:spcBef>
                        <a:buSzPct val="123000"/>
                        <a:buChar char="•"/>
                        <a:defRPr b="1" sz="2300"/>
                      </a:pPr>
                      <a:r>
                        <a:t>L5 - extended imagination</a:t>
                      </a:r>
                    </a:p>
                  </a:txBody>
                  <a:tcPr marL="50800" marR="50800" marT="50800" marB="50800" anchor="ctr" anchorCtr="0" horzOverflow="overflow"/>
                </a:tc>
                <a:tc>
                  <a:txBody>
                    <a:bodyPr/>
                    <a:lstStyle/>
                    <a:p>
                      <a:pPr defTabSz="914400"/>
                      <a:r>
                        <a:rPr sz="2100">
                          <a:solidFill>
                            <a:srgbClr val="009051"/>
                          </a:solidFill>
                        </a:rPr>
                        <a:t>Humans think of ideas and AI’s shape the world to your imagination</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What happens to work?"/>
          <p:cNvSpPr txBox="1"/>
          <p:nvPr>
            <p:ph type="title"/>
          </p:nvPr>
        </p:nvSpPr>
        <p:spPr>
          <a:prstGeom prst="rect">
            <a:avLst/>
          </a:prstGeom>
        </p:spPr>
        <p:txBody>
          <a:bodyPr/>
          <a:lstStyle/>
          <a:p>
            <a:pPr/>
            <a:r>
              <a:t>What happens to work?</a:t>
            </a:r>
          </a:p>
        </p:txBody>
      </p:sp>
      <p:sp>
        <p:nvSpPr>
          <p:cNvPr id="424" name="Wait, AI can work autonomously? Wait, the thing works while I’m asleep? It’s kinda like investing!…"/>
          <p:cNvSpPr txBox="1"/>
          <p:nvPr>
            <p:ph type="body" idx="1"/>
          </p:nvPr>
        </p:nvSpPr>
        <p:spPr>
          <a:prstGeom prst="rect">
            <a:avLst/>
          </a:prstGeom>
        </p:spPr>
        <p:txBody>
          <a:bodyPr/>
          <a:lstStyle/>
          <a:p>
            <a:pPr lvl="1" marL="926591" indent="-463295" defTabSz="1853137">
              <a:spcBef>
                <a:spcPts val="3400"/>
              </a:spcBef>
              <a:defRPr sz="3648"/>
            </a:pPr>
            <a:r>
              <a:t>Wait, AI can work autonomously? Wait, the thing works while I’m asleep? It’s kinda like investing!</a:t>
            </a:r>
          </a:p>
          <a:p>
            <a:pPr lvl="1" marL="926591" indent="-463295" defTabSz="1853137">
              <a:spcBef>
                <a:spcPts val="3400"/>
              </a:spcBef>
              <a:defRPr sz="3648"/>
            </a:pPr>
            <a:r>
              <a:t>Wait, I can make my own agents for different domains?</a:t>
            </a:r>
          </a:p>
          <a:p>
            <a:pPr lvl="1" marL="926591" indent="-463295" defTabSz="1853137">
              <a:spcBef>
                <a:spcPts val="3400"/>
              </a:spcBef>
              <a:defRPr sz="3648"/>
            </a:pPr>
            <a:r>
              <a:t>Wait, I can automate the work of an entire startup (marketing, engineering, sales)?</a:t>
            </a:r>
          </a:p>
          <a:p>
            <a:pPr lvl="1" marL="926591" indent="-463295" defTabSz="1853137">
              <a:spcBef>
                <a:spcPts val="3400"/>
              </a:spcBef>
              <a:defRPr sz="3648"/>
            </a:pPr>
            <a:r>
              <a:t>Wait, I still need to be human-in-the-loop. For how long? Huh, only 6mo? That’s nuts. Wait, can I design another loop to automatically adjust the loop when the next model comes out? FUCKKKK.</a:t>
            </a:r>
          </a:p>
          <a:p>
            <a:pPr lvl="1" marL="926591" indent="-463295" defTabSz="1853137">
              <a:spcBef>
                <a:spcPts val="3400"/>
              </a:spcBef>
              <a:defRPr sz="3648"/>
            </a:pPr>
            <a:r>
              <a:t>Wait, what other roles could AI automate? Could it do policy? Could it do construction? Could it run a farm? </a:t>
            </a:r>
          </a:p>
          <a:p>
            <a:pPr lvl="2" marL="1389888" indent="-463295" defTabSz="1853137">
              <a:spcBef>
                <a:spcPts val="3400"/>
              </a:spcBef>
              <a:defRPr sz="3648"/>
            </a:pPr>
            <a:r>
              <a:t>Oh wait, it needs data. Wait, where’s all the data? We need it in one place to make this possible.</a:t>
            </a:r>
          </a:p>
          <a:p>
            <a:pPr lvl="1" marL="926591" indent="-463295" defTabSz="1853137">
              <a:spcBef>
                <a:spcPts val="3400"/>
              </a:spcBef>
              <a:defRPr sz="3648"/>
            </a:pPr>
            <a:r>
              <a:t>Wait, how do I differentiate myself when everyone can do this? </a:t>
            </a:r>
          </a:p>
          <a:p>
            <a:pPr lvl="1" marL="926591" indent="-463295" defTabSz="1853137">
              <a:spcBef>
                <a:spcPts val="3400"/>
              </a:spcBef>
              <a:defRPr sz="3648"/>
            </a:pPr>
            <a:r>
              <a:t>Wait, the cost of agent employees is getting lower, AND at the SAME time, they are getting faster?</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What happens to work?"/>
          <p:cNvSpPr txBox="1"/>
          <p:nvPr>
            <p:ph type="title"/>
          </p:nvPr>
        </p:nvSpPr>
        <p:spPr>
          <a:prstGeom prst="rect">
            <a:avLst/>
          </a:prstGeom>
        </p:spPr>
        <p:txBody>
          <a:bodyPr/>
          <a:lstStyle/>
          <a:p>
            <a:pPr/>
            <a:r>
              <a:t>What happens to work?</a:t>
            </a:r>
          </a:p>
        </p:txBody>
      </p:sp>
      <p:sp>
        <p:nvSpPr>
          <p:cNvPr id="427" name="Wait, do I need to write prompts? Can’t I just ask it to “watch and observe”? When is it going to be able to self-learn? Is that hard?…"/>
          <p:cNvSpPr txBox="1"/>
          <p:nvPr>
            <p:ph type="body" idx="1"/>
          </p:nvPr>
        </p:nvSpPr>
        <p:spPr>
          <a:prstGeom prst="rect">
            <a:avLst/>
          </a:prstGeom>
        </p:spPr>
        <p:txBody>
          <a:bodyPr/>
          <a:lstStyle/>
          <a:p>
            <a:pPr lvl="1"/>
            <a:r>
              <a:t>Wait, do I need to write prompts? Can’t I just ask it to “watch and observe”? When is it going to be able to self-learn? Is that hard?</a:t>
            </a:r>
          </a:p>
          <a:p>
            <a:pPr lvl="1"/>
            <a:r>
              <a:t>If I can build a SaaS app in 1 day, why is everything else so slow? What actually takes so long?</a:t>
            </a:r>
          </a:p>
          <a:p>
            <a:pPr lvl="1"/>
            <a:r>
              <a:t>Wait, you’re telling me the benchmark is now 1 person replaces 20 employees? Last year it was everyone getting 2x faster.</a:t>
            </a:r>
          </a:p>
          <a:p>
            <a:pPr lvl="1"/>
            <a:r>
              <a:t>Wait, how come 20% of jobs on </a:t>
            </a:r>
            <a:r>
              <a:rPr u="sng">
                <a:hlinkClick r:id="rId2" invalidUrl="" action="" tgtFrame="" tooltip="" history="1" highlightClick="0" endSnd="0"/>
              </a:rPr>
              <a:t>seek.com</a:t>
            </a:r>
            <a:r>
              <a:t> are just data entry specialists for AI models?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What happens to work?"/>
          <p:cNvSpPr txBox="1"/>
          <p:nvPr>
            <p:ph type="title"/>
          </p:nvPr>
        </p:nvSpPr>
        <p:spPr>
          <a:prstGeom prst="rect">
            <a:avLst/>
          </a:prstGeom>
        </p:spPr>
        <p:txBody>
          <a:bodyPr/>
          <a:lstStyle/>
          <a:p>
            <a:pPr/>
            <a:r>
              <a:t>What happens to work?</a:t>
            </a:r>
          </a:p>
        </p:txBody>
      </p:sp>
      <p:sp>
        <p:nvSpPr>
          <p:cNvPr id="430" name="Wait, why does it take 6mo for a policy proposal to be drafted for AU Gov?…"/>
          <p:cNvSpPr txBox="1"/>
          <p:nvPr>
            <p:ph type="body" idx="1"/>
          </p:nvPr>
        </p:nvSpPr>
        <p:spPr>
          <a:prstGeom prst="rect">
            <a:avLst/>
          </a:prstGeom>
        </p:spPr>
        <p:txBody>
          <a:bodyPr/>
          <a:lstStyle/>
          <a:p>
            <a:pPr lvl="1"/>
            <a:r>
              <a:t>Wait, why does it take 6mo for a policy proposal to be drafted for AU Gov?</a:t>
            </a:r>
          </a:p>
          <a:p>
            <a:pPr lvl="1"/>
            <a:r>
              <a:t>Wait, why do we even read the news? Wouldn’t it be faster for an AI to read announcements of new stuff and write the policy before we even know we need it?</a:t>
            </a:r>
          </a:p>
          <a:p>
            <a:pPr lvl="1"/>
            <a:r>
              <a:t>Wait, you’re telling me AI’s aren’t actually dumb, it’s that we’re just using them wrong?</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What bottlenecks persist?"/>
          <p:cNvSpPr txBox="1"/>
          <p:nvPr>
            <p:ph type="title"/>
          </p:nvPr>
        </p:nvSpPr>
        <p:spPr>
          <a:prstGeom prst="rect">
            <a:avLst/>
          </a:prstGeom>
        </p:spPr>
        <p:txBody>
          <a:bodyPr/>
          <a:lstStyle/>
          <a:p>
            <a:pPr/>
            <a:r>
              <a:t>What bottlenecks persist? </a:t>
            </a:r>
          </a:p>
        </p:txBody>
      </p:sp>
      <p:sp>
        <p:nvSpPr>
          <p:cNvPr id="433" name="AI can’t operate in physical world -&gt; Robotics…"/>
          <p:cNvSpPr txBox="1"/>
          <p:nvPr>
            <p:ph type="body" idx="1"/>
          </p:nvPr>
        </p:nvSpPr>
        <p:spPr>
          <a:prstGeom prst="rect">
            <a:avLst/>
          </a:prstGeom>
        </p:spPr>
        <p:txBody>
          <a:bodyPr/>
          <a:lstStyle/>
          <a:p>
            <a:pPr lvl="1" marL="999744" indent="-499872" defTabSz="1999437">
              <a:spcBef>
                <a:spcPts val="3600"/>
              </a:spcBef>
              <a:defRPr sz="3936"/>
            </a:pPr>
            <a:r>
              <a:t>AI can’t operate in physical world -&gt; Robotics</a:t>
            </a:r>
          </a:p>
          <a:p>
            <a:pPr lvl="1" marL="999744" indent="-499872" defTabSz="1999437">
              <a:spcBef>
                <a:spcPts val="3600"/>
              </a:spcBef>
              <a:defRPr sz="3936"/>
            </a:pPr>
            <a:r>
              <a:t>AI can’t do all of law because the data’s not centralised -&gt; Get the data</a:t>
            </a:r>
          </a:p>
          <a:p>
            <a:pPr lvl="1" marL="999744" indent="-499872" defTabSz="1999437">
              <a:spcBef>
                <a:spcPts val="3600"/>
              </a:spcBef>
              <a:defRPr sz="3936"/>
            </a:pPr>
            <a:r>
              <a:t>AI can’t work on private client data -&gt; Open-source local models</a:t>
            </a:r>
          </a:p>
          <a:p>
            <a:pPr lvl="1" marL="999744" indent="-499872" defTabSz="1999437">
              <a:spcBef>
                <a:spcPts val="3600"/>
              </a:spcBef>
              <a:defRPr sz="3936"/>
            </a:pPr>
            <a:r>
              <a:t>AI can’t do biology -&gt; Automated biolabs</a:t>
            </a:r>
          </a:p>
          <a:p>
            <a:pPr lvl="1" marL="999744" indent="-499872" defTabSz="1999437">
              <a:spcBef>
                <a:spcPts val="3600"/>
              </a:spcBef>
              <a:defRPr sz="3936"/>
            </a:pPr>
            <a:r>
              <a:t>AI can’t operate farms -&gt; Integrate all the sensors, build a loop, sell to farms</a:t>
            </a:r>
          </a:p>
          <a:p>
            <a:pPr lvl="1" marL="999744" indent="-499872" defTabSz="1999437">
              <a:spcBef>
                <a:spcPts val="3600"/>
              </a:spcBef>
              <a:defRPr sz="3936"/>
            </a:pPr>
            <a:r>
              <a:t>AI doesn’t have enough energy</a:t>
            </a:r>
          </a:p>
          <a:p>
            <a:pPr lvl="1" marL="999744" indent="-499872" defTabSz="1999437">
              <a:spcBef>
                <a:spcPts val="3600"/>
              </a:spcBef>
              <a:defRPr sz="3936"/>
            </a:pPr>
            <a:r>
              <a:t>AI doesn’t get enough data -&gt; more sensors being rapidly designed and deployed</a:t>
            </a:r>
          </a:p>
          <a:p>
            <a:pPr lvl="1" marL="999744" indent="-499872" defTabSz="1999437">
              <a:spcBef>
                <a:spcPts val="3600"/>
              </a:spcBef>
              <a:defRPr sz="3936"/>
            </a:pPr>
            <a:r>
              <a:t>Humans can’t translate intent rapidly enough (ie. video game design) -&gt; Build new interfaces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What’s a Ralph loop?"/>
          <p:cNvSpPr txBox="1"/>
          <p:nvPr>
            <p:ph type="title"/>
          </p:nvPr>
        </p:nvSpPr>
        <p:spPr>
          <a:prstGeom prst="rect">
            <a:avLst/>
          </a:prstGeom>
        </p:spPr>
        <p:txBody>
          <a:bodyPr/>
          <a:lstStyle/>
          <a:p>
            <a:pPr/>
            <a:r>
              <a:t>What’s a Ralph loop?</a:t>
            </a:r>
          </a:p>
        </p:txBody>
      </p:sp>
      <p:sp>
        <p:nvSpPr>
          <p:cNvPr id="187" name="Slide Subtitle"/>
          <p:cNvSpPr txBox="1"/>
          <p:nvPr>
            <p:ph type="body" idx="21"/>
          </p:nvPr>
        </p:nvSpPr>
        <p:spPr>
          <a:prstGeom prst="rect">
            <a:avLst/>
          </a:prstGeom>
        </p:spPr>
        <p:txBody>
          <a:bodyPr/>
          <a:lstStyle/>
          <a:p>
            <a:pPr/>
          </a:p>
        </p:txBody>
      </p:sp>
      <p:sp>
        <p:nvSpPr>
          <p:cNvPr id="188" name="Continuously drive the current state (src/) towards the desired state (specs/).…"/>
          <p:cNvSpPr txBox="1"/>
          <p:nvPr>
            <p:ph type="body" idx="1"/>
          </p:nvPr>
        </p:nvSpPr>
        <p:spPr>
          <a:prstGeom prst="rect">
            <a:avLst/>
          </a:prstGeom>
        </p:spPr>
        <p:txBody>
          <a:bodyPr/>
          <a:lstStyle/>
          <a:p>
            <a:pPr/>
            <a:r>
              <a:rPr>
                <a:solidFill>
                  <a:schemeClr val="accent4">
                    <a:hueOff val="-858837"/>
                    <a:lumOff val="-9791"/>
                  </a:schemeClr>
                </a:solidFill>
              </a:rPr>
              <a:t>Continuously drive</a:t>
            </a:r>
            <a:r>
              <a:t> the current state (src/) towards the desired state (specs/).</a:t>
            </a:r>
          </a:p>
          <a:p>
            <a:pPr/>
            <a:r>
              <a:t>Idea -&gt; Specifications -&gt; Plan -&gt; Loop(Build)</a:t>
            </a:r>
          </a:p>
        </p:txBody>
      </p:sp>
      <p:pic>
        <p:nvPicPr>
          <p:cNvPr id="189"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What are the tactics to staying sane?"/>
          <p:cNvSpPr txBox="1"/>
          <p:nvPr>
            <p:ph type="title"/>
          </p:nvPr>
        </p:nvSpPr>
        <p:spPr>
          <a:prstGeom prst="rect">
            <a:avLst/>
          </a:prstGeom>
        </p:spPr>
        <p:txBody>
          <a:bodyPr/>
          <a:lstStyle/>
          <a:p>
            <a:pPr/>
            <a:r>
              <a:t>What are the tactics to staying sane?</a:t>
            </a:r>
          </a:p>
        </p:txBody>
      </p:sp>
      <p:sp>
        <p:nvSpPr>
          <p:cNvPr id="436" name="Take responsibility for problems. I am a problem-solver.   Before: I solve problems of there not being code for features.   Now: I solve problems of AI agents not having specifications for building features.…"/>
          <p:cNvSpPr txBox="1"/>
          <p:nvPr>
            <p:ph type="body" idx="1"/>
          </p:nvPr>
        </p:nvSpPr>
        <p:spPr>
          <a:prstGeom prst="rect">
            <a:avLst/>
          </a:prstGeom>
        </p:spPr>
        <p:txBody>
          <a:bodyPr/>
          <a:lstStyle/>
          <a:p>
            <a:pPr/>
            <a:r>
              <a:rPr b="1"/>
              <a:t>Take responsibility for problems.</a:t>
            </a:r>
            <a:r>
              <a:t> I am a problem-solver. </a:t>
            </a:r>
            <a:br/>
            <a:br/>
            <a:r>
              <a:rPr i="1"/>
              <a:t>Before</a:t>
            </a:r>
            <a:r>
              <a:t>: I solve problems of there not being code for features. </a:t>
            </a:r>
            <a:br/>
            <a:br/>
            <a:r>
              <a:t>Now: I solve problems of AI agents not having specifications for building features.</a:t>
            </a:r>
          </a:p>
          <a:p>
            <a:pPr/>
            <a:r>
              <a:rPr b="1"/>
              <a:t>Learn the new tools to solve problems. </a:t>
            </a:r>
            <a:r>
              <a:t>Loops. Supervisors.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What are the tactics to staying sane?"/>
          <p:cNvSpPr txBox="1"/>
          <p:nvPr>
            <p:ph type="title"/>
          </p:nvPr>
        </p:nvSpPr>
        <p:spPr>
          <a:prstGeom prst="rect">
            <a:avLst/>
          </a:prstGeom>
        </p:spPr>
        <p:txBody>
          <a:bodyPr/>
          <a:lstStyle/>
          <a:p>
            <a:pPr/>
            <a:r>
              <a:t>What are the tactics to staying sane?</a:t>
            </a:r>
          </a:p>
        </p:txBody>
      </p:sp>
      <p:sp>
        <p:nvSpPr>
          <p:cNvPr id="439" name="Parse the world through questions. Can the model automate my work? At what point does it stop doing that reliably? And when does that change?  Rather than holding onto ideas (“the current capability is this”), hold onto questions. They will allow you to "/>
          <p:cNvSpPr txBox="1"/>
          <p:nvPr>
            <p:ph type="body" idx="1"/>
          </p:nvPr>
        </p:nvSpPr>
        <p:spPr>
          <a:prstGeom prst="rect">
            <a:avLst/>
          </a:prstGeom>
        </p:spPr>
        <p:txBody>
          <a:bodyPr/>
          <a:lstStyle/>
          <a:p>
            <a:pPr/>
            <a:r>
              <a:rPr b="1"/>
              <a:t>Parse the world through questions</a:t>
            </a:r>
            <a:r>
              <a:t>. Can the model automate my work? At what point does it stop doing that reliably? And when does that change?</a:t>
            </a:r>
            <a:br/>
            <a:br/>
            <a:r>
              <a:t>Rather than holding onto ideas (“the current capability is this”), hold onto questions. They will allow you to adapt much more easily. Always ask yourself - what is the next bottleneck?</a:t>
            </a:r>
          </a:p>
          <a:p>
            <a:pPr>
              <a:defRPr b="1"/>
            </a:pPr>
            <a:r>
              <a:t>Retain your context window. </a:t>
            </a:r>
            <a:r>
              <a:rPr b="0"/>
              <a:t>Things will change faster than you can actually change with them. That’s fine. Just pick a schedule to pickup the SOTA, and stick to it.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alph Loop - idea.md"/>
          <p:cNvSpPr txBox="1"/>
          <p:nvPr>
            <p:ph type="title"/>
          </p:nvPr>
        </p:nvSpPr>
        <p:spPr>
          <a:prstGeom prst="rect">
            <a:avLst/>
          </a:prstGeom>
        </p:spPr>
        <p:txBody>
          <a:bodyPr/>
          <a:lstStyle/>
          <a:p>
            <a:pPr/>
            <a:r>
              <a:t>Ralph Loop - </a:t>
            </a:r>
            <a:r>
              <a:rPr>
                <a:solidFill>
                  <a:srgbClr val="941100"/>
                </a:solidFill>
              </a:rPr>
              <a:t>idea.md</a:t>
            </a:r>
          </a:p>
        </p:txBody>
      </p:sp>
      <p:sp>
        <p:nvSpPr>
          <p:cNvPr id="192" name="a presentation to the ausbuildors about this new thing I’ve been learning - ralph loops - and about AI in general…"/>
          <p:cNvSpPr txBox="1"/>
          <p:nvPr>
            <p:ph type="body" idx="1"/>
          </p:nvPr>
        </p:nvSpPr>
        <p:spPr>
          <a:xfrm>
            <a:off x="1238250" y="4270649"/>
            <a:ext cx="21907500" cy="7232752"/>
          </a:xfrm>
          <a:prstGeom prst="rect">
            <a:avLst/>
          </a:prstGeom>
          <a:ln w="63500">
            <a:solidFill>
              <a:srgbClr val="000000"/>
            </a:solidFill>
          </a:ln>
        </p:spPr>
        <p:txBody>
          <a:bodyPr/>
          <a:lstStyle/>
          <a:p>
            <a:pPr marL="0" indent="0">
              <a:buSzTx/>
              <a:buNone/>
            </a:pPr>
            <a:r>
              <a:t>a presentation to the ausbuildors about this new thing I’ve been learning - ralph loops - and about AI in general</a:t>
            </a:r>
          </a:p>
          <a:p>
            <a:pPr marL="0" indent="0">
              <a:buSzTx/>
              <a:buNone/>
            </a:pPr>
            <a:r>
              <a:t>[Pasted 20,000 lines from </a:t>
            </a:r>
            <a:r>
              <a:rPr u="sng">
                <a:hlinkClick r:id="rId2" invalidUrl="" action="" tgtFrame="" tooltip="" history="1" highlightClick="0" endSnd="0"/>
              </a:rPr>
              <a:t>github.com/ralph/main-repo/README.md</a:t>
            </a:r>
            <a:r>
              <a:t>]</a:t>
            </a:r>
          </a:p>
          <a:p>
            <a:pPr marL="0" indent="0">
              <a:buSzTx/>
              <a:buNone/>
            </a:pPr>
            <a:r>
              <a:t>[Pasted 10,000 lines from </a:t>
            </a:r>
            <a:r>
              <a:rPr u="sng">
                <a:hlinkClick r:id="rId3" invalidUrl="" action="" tgtFrame="" tooltip="" history="1" highlightClick="0" endSnd="0"/>
              </a:rPr>
              <a:t>stevejobs.com/the-art-of-presenting</a:t>
            </a:r>
            <a:r>
              <a:t>]</a:t>
            </a:r>
          </a:p>
          <a:p>
            <a:pPr marL="0" indent="0">
              <a:buSzTx/>
              <a:buNone/>
            </a:pPr>
            <a:r>
              <a:t>[Pasted 40 tweets from ausbuildors twitter]</a:t>
            </a:r>
          </a:p>
          <a:p>
            <a:pPr marL="0" indent="0">
              <a:buSzTx/>
              <a:buNone/>
            </a:pPr>
            <a:r>
              <a:t>[Pasted 40 tweets from the art of the deal by accident]</a:t>
            </a:r>
          </a:p>
        </p:txBody>
      </p:sp>
      <p:pic>
        <p:nvPicPr>
          <p:cNvPr id="193" name="pasted-movie.png" descr="pasted-movie.png"/>
          <p:cNvPicPr>
            <a:picLocks noChangeAspect="1"/>
          </p:cNvPicPr>
          <p:nvPr/>
        </p:nvPicPr>
        <p:blipFill>
          <a:blip r:embed="rId4">
            <a:extLst/>
          </a:blip>
          <a:stretch>
            <a:fillRect/>
          </a:stretch>
        </p:blipFill>
        <p:spPr>
          <a:xfrm>
            <a:off x="21692919" y="151431"/>
            <a:ext cx="2463801" cy="3289301"/>
          </a:xfrm>
          <a:prstGeom prst="rect">
            <a:avLst/>
          </a:prstGeom>
          <a:ln w="12700">
            <a:miter lim="400000"/>
          </a:ln>
        </p:spPr>
      </p:pic>
      <p:sp>
        <p:nvSpPr>
          <p:cNvPr id="194" name="$ nano idea.md"/>
          <p:cNvSpPr txBox="1"/>
          <p:nvPr/>
        </p:nvSpPr>
        <p:spPr>
          <a:xfrm>
            <a:off x="1214359" y="2971565"/>
            <a:ext cx="4349802"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nano idea.md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alph Loop - idea.md"/>
          <p:cNvSpPr txBox="1"/>
          <p:nvPr>
            <p:ph type="title"/>
          </p:nvPr>
        </p:nvSpPr>
        <p:spPr>
          <a:prstGeom prst="rect">
            <a:avLst/>
          </a:prstGeom>
        </p:spPr>
        <p:txBody>
          <a:bodyPr/>
          <a:lstStyle/>
          <a:p>
            <a:pPr/>
            <a:r>
              <a:t>Ralph Loop - </a:t>
            </a:r>
            <a:r>
              <a:rPr>
                <a:solidFill>
                  <a:srgbClr val="941100"/>
                </a:solidFill>
              </a:rPr>
              <a:t>idea.md</a:t>
            </a:r>
          </a:p>
        </p:txBody>
      </p:sp>
      <p:sp>
        <p:nvSpPr>
          <p:cNvPr id="197" name="@PROMPT_reqs.md @idea.md…"/>
          <p:cNvSpPr txBox="1"/>
          <p:nvPr>
            <p:ph type="body" idx="1"/>
          </p:nvPr>
        </p:nvSpPr>
        <p:spPr>
          <a:xfrm>
            <a:off x="1206500" y="5528330"/>
            <a:ext cx="21971000" cy="9285064"/>
          </a:xfrm>
          <a:prstGeom prst="rect">
            <a:avLst/>
          </a:prstGeom>
        </p:spPr>
        <p:txBody>
          <a:bodyPr/>
          <a:lstStyle/>
          <a:p>
            <a:pPr marL="0" indent="0">
              <a:buSzTx/>
              <a:buNone/>
            </a:pPr>
            <a:r>
              <a:t>         @PROMPT_reqs.md @idea.md</a:t>
            </a:r>
          </a:p>
          <a:p>
            <a:pPr marL="0" indent="0">
              <a:buSzTx/>
              <a:buNone/>
            </a:pPr>
          </a:p>
          <a:p>
            <a:pPr marL="0" indent="0">
              <a:buSzTx/>
              <a:buNone/>
            </a:pPr>
            <a:r>
              <a:t>        Thinking…</a:t>
            </a:r>
          </a:p>
          <a:p>
            <a:pPr marL="0" indent="0">
              <a:buSzTx/>
              <a:buNone/>
            </a:pPr>
            <a:r>
              <a:t>        &gt; wrote specs/presentation.md</a:t>
            </a:r>
          </a:p>
          <a:p>
            <a:pPr marL="0" indent="0">
              <a:buSzTx/>
              <a:buNone/>
            </a:pPr>
            <a:r>
              <a:t>        &gt; wrote specs/substance.md</a:t>
            </a:r>
          </a:p>
        </p:txBody>
      </p:sp>
      <p:pic>
        <p:nvPicPr>
          <p:cNvPr id="198"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pic>
        <p:nvPicPr>
          <p:cNvPr id="199" name="pasted-movie.png" descr="pasted-movie.png"/>
          <p:cNvPicPr>
            <a:picLocks noChangeAspect="1"/>
          </p:cNvPicPr>
          <p:nvPr/>
        </p:nvPicPr>
        <p:blipFill>
          <a:blip r:embed="rId3">
            <a:extLst/>
          </a:blip>
          <a:stretch>
            <a:fillRect/>
          </a:stretch>
        </p:blipFill>
        <p:spPr>
          <a:xfrm>
            <a:off x="1325160" y="8007276"/>
            <a:ext cx="1050938" cy="1046268"/>
          </a:xfrm>
          <a:prstGeom prst="rect">
            <a:avLst/>
          </a:prstGeom>
          <a:ln w="12700">
            <a:miter lim="400000"/>
          </a:ln>
        </p:spPr>
      </p:pic>
      <p:pic>
        <p:nvPicPr>
          <p:cNvPr id="200" name="pasted-movie.png" descr="pasted-movie.png"/>
          <p:cNvPicPr>
            <a:picLocks noChangeAspect="1"/>
          </p:cNvPicPr>
          <p:nvPr/>
        </p:nvPicPr>
        <p:blipFill>
          <a:blip r:embed="rId4">
            <a:extLst/>
          </a:blip>
          <a:stretch>
            <a:fillRect/>
          </a:stretch>
        </p:blipFill>
        <p:spPr>
          <a:xfrm>
            <a:off x="1377568" y="5448021"/>
            <a:ext cx="946122" cy="946121"/>
          </a:xfrm>
          <a:prstGeom prst="rect">
            <a:avLst/>
          </a:prstGeom>
          <a:ln w="12700">
            <a:miter lim="400000"/>
          </a:ln>
        </p:spPr>
      </p:pic>
      <p:sp>
        <p:nvSpPr>
          <p:cNvPr id="201" name="$ claude"/>
          <p:cNvSpPr txBox="1"/>
          <p:nvPr/>
        </p:nvSpPr>
        <p:spPr>
          <a:xfrm>
            <a:off x="1214359" y="3422077"/>
            <a:ext cx="244053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claude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Ralph Loop - specs/presentation.md"/>
          <p:cNvSpPr txBox="1"/>
          <p:nvPr>
            <p:ph type="title"/>
          </p:nvPr>
        </p:nvSpPr>
        <p:spPr>
          <a:prstGeom prst="rect">
            <a:avLst/>
          </a:prstGeom>
        </p:spPr>
        <p:txBody>
          <a:bodyPr/>
          <a:lstStyle/>
          <a:p>
            <a:pPr/>
            <a:r>
              <a:t>Ralph Loop - </a:t>
            </a:r>
            <a:r>
              <a:rPr>
                <a:solidFill>
                  <a:srgbClr val="941100"/>
                </a:solidFill>
              </a:rPr>
              <a:t>specs/presentation.md</a:t>
            </a:r>
          </a:p>
        </p:txBody>
      </p:sp>
      <p:sp>
        <p:nvSpPr>
          <p:cNvPr id="204" name="The presentation is going to be engaging, funny, visual.…"/>
          <p:cNvSpPr txBox="1"/>
          <p:nvPr>
            <p:ph type="body" idx="1"/>
          </p:nvPr>
        </p:nvSpPr>
        <p:spPr>
          <a:xfrm>
            <a:off x="1206500" y="3219452"/>
            <a:ext cx="21971000" cy="9285064"/>
          </a:xfrm>
          <a:prstGeom prst="rect">
            <a:avLst/>
          </a:prstGeom>
          <a:ln w="63500">
            <a:solidFill>
              <a:srgbClr val="000000"/>
            </a:solidFill>
          </a:ln>
        </p:spPr>
        <p:txBody>
          <a:bodyPr/>
          <a:lstStyle/>
          <a:p>
            <a:pPr marL="0" indent="0">
              <a:buSzTx/>
              <a:buNone/>
            </a:pPr>
            <a:r>
              <a:t>The presentation is going to be engaging, funny, visual.</a:t>
            </a:r>
          </a:p>
          <a:p>
            <a:pPr marL="0" indent="0">
              <a:buSzTx/>
              <a:buNone/>
            </a:pPr>
            <a:r>
              <a:t>Requirements:</a:t>
            </a:r>
          </a:p>
          <a:p>
            <a:pPr marL="0" indent="0">
              <a:buSzTx/>
              <a:buNone/>
            </a:pPr>
            <a:r>
              <a:t>* In English</a:t>
            </a:r>
          </a:p>
          <a:p>
            <a:pPr marL="0" indent="0">
              <a:buSzTx/>
              <a:buNone/>
            </a:pPr>
            <a:r>
              <a:t>* Between 20-50 slides. Short and concise.</a:t>
            </a:r>
          </a:p>
          <a:p>
            <a:pPr marL="0" indent="0">
              <a:buSzTx/>
              <a:buNone/>
            </a:pPr>
            <a:r>
              <a:t>* Fast-paced, engaging, 15mins max.</a:t>
            </a:r>
          </a:p>
          <a:p>
            <a:pPr marL="0" indent="0">
              <a:buSzTx/>
              <a:buNone/>
            </a:pPr>
            <a:r>
              <a:t>Anti-requirements:</a:t>
            </a:r>
          </a:p>
          <a:p>
            <a:pPr marL="0" indent="0">
              <a:buSzTx/>
              <a:buNone/>
            </a:pPr>
            <a:r>
              <a:t>* SFW, politically correct in any way</a:t>
            </a:r>
          </a:p>
        </p:txBody>
      </p:sp>
      <p:pic>
        <p:nvPicPr>
          <p:cNvPr id="205"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alph Loop - specs/substance.md"/>
          <p:cNvSpPr txBox="1"/>
          <p:nvPr>
            <p:ph type="title"/>
          </p:nvPr>
        </p:nvSpPr>
        <p:spPr>
          <a:prstGeom prst="rect">
            <a:avLst/>
          </a:prstGeom>
        </p:spPr>
        <p:txBody>
          <a:bodyPr/>
          <a:lstStyle/>
          <a:p>
            <a:pPr/>
            <a:r>
              <a:t>Ralph Loop - </a:t>
            </a:r>
            <a:r>
              <a:rPr>
                <a:solidFill>
                  <a:srgbClr val="941100"/>
                </a:solidFill>
              </a:rPr>
              <a:t>specs/substance.md</a:t>
            </a:r>
          </a:p>
        </p:txBody>
      </p:sp>
      <p:sp>
        <p:nvSpPr>
          <p:cNvPr id="208" name="We are going to make a presentation about a new concept - software engineering and Ralph loops.…"/>
          <p:cNvSpPr txBox="1"/>
          <p:nvPr>
            <p:ph type="body" idx="1"/>
          </p:nvPr>
        </p:nvSpPr>
        <p:spPr>
          <a:xfrm>
            <a:off x="1206500" y="3219452"/>
            <a:ext cx="21971000" cy="9285064"/>
          </a:xfrm>
          <a:prstGeom prst="rect">
            <a:avLst/>
          </a:prstGeom>
          <a:ln w="63500">
            <a:solidFill>
              <a:srgbClr val="000000"/>
            </a:solidFill>
          </a:ln>
        </p:spPr>
        <p:txBody>
          <a:bodyPr/>
          <a:lstStyle/>
          <a:p>
            <a:pPr marL="0" indent="0">
              <a:buSzTx/>
              <a:buNone/>
            </a:pPr>
            <a:r>
              <a:t>We are going to make a presentation about a new concept - software engineering and Ralph loops.</a:t>
            </a:r>
          </a:p>
          <a:p>
            <a:pPr marL="0" indent="0">
              <a:buSzTx/>
              <a:buNone/>
            </a:pPr>
            <a:r>
              <a:t>## Background</a:t>
            </a:r>
            <a:br/>
            <a:r>
              <a:t>### Ralph loops</a:t>
            </a:r>
            <a:br/>
            <a:r>
              <a:t>### SWE processes</a:t>
            </a:r>
          </a:p>
          <a:p>
            <a:pPr marL="0" indent="0">
              <a:buSzTx/>
              <a:buNone/>
            </a:pPr>
            <a:r>
              <a:t>## Requirements</a:t>
            </a:r>
          </a:p>
          <a:p>
            <a:pPr marL="0" indent="0">
              <a:buSzTx/>
              <a:buNone/>
            </a:pPr>
            <a:r>
              <a:t>* Explain the core ideas</a:t>
            </a:r>
          </a:p>
          <a:p>
            <a:pPr marL="0" indent="0">
              <a:buSzTx/>
              <a:buNone/>
            </a:pPr>
            <a:r>
              <a:t>* Ensure explanation has a beat to it, with metaphors, engaging outtakes.</a:t>
            </a:r>
          </a:p>
          <a:p>
            <a:pPr marL="0" indent="0">
              <a:buSzTx/>
              <a:buNone/>
            </a:pPr>
            <a:r>
              <a:t>* Ensure technical realism.</a:t>
            </a:r>
          </a:p>
        </p:txBody>
      </p:sp>
      <p:pic>
        <p:nvPicPr>
          <p:cNvPr id="209" name="pasted-movie.png" descr="pasted-movie.png"/>
          <p:cNvPicPr>
            <a:picLocks noChangeAspect="1"/>
          </p:cNvPicPr>
          <p:nvPr/>
        </p:nvPicPr>
        <p:blipFill>
          <a:blip r:embed="rId2">
            <a:extLst/>
          </a:blip>
          <a:stretch>
            <a:fillRect/>
          </a:stretch>
        </p:blipFill>
        <p:spPr>
          <a:xfrm>
            <a:off x="21692919" y="151431"/>
            <a:ext cx="2463801" cy="32893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